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33_9D992DF7.xml" ContentType="application/vnd.ms-powerpoint.comment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F057B674-AA21-4864-9AF7-67E233B29A65}">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7FB00C-AC2B-D172-1E7B-53D60CB1070B}" name="matth" initials="ms" userId="mat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D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89344" autoAdjust="0"/>
  </p:normalViewPr>
  <p:slideViewPr>
    <p:cSldViewPr>
      <p:cViewPr varScale="1">
        <p:scale>
          <a:sx n="133" d="100"/>
          <a:sy n="133" d="100"/>
        </p:scale>
        <p:origin x="984" y="120"/>
      </p:cViewPr>
      <p:guideLst>
        <p:guide orient="horz" pos="1620"/>
        <p:guide pos="2880"/>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Ri" userId="9ec1c9eb43831685" providerId="LiveId" clId="{7E637759-22A4-4867-A7FF-5FC1DEFA8C9F}"/>
    <pc:docChg chg="modSld">
      <pc:chgData name="Sara Ri" userId="9ec1c9eb43831685" providerId="LiveId" clId="{7E637759-22A4-4867-A7FF-5FC1DEFA8C9F}" dt="2021-12-01T13:26:39.322" v="43" actId="14100"/>
      <pc:docMkLst>
        <pc:docMk/>
      </pc:docMkLst>
      <pc:sldChg chg="modSp mod addCm modCm">
        <pc:chgData name="Sara Ri" userId="9ec1c9eb43831685" providerId="LiveId" clId="{7E637759-22A4-4867-A7FF-5FC1DEFA8C9F}" dt="2021-12-01T13:14:04.103" v="35"/>
        <pc:sldMkLst>
          <pc:docMk/>
          <pc:sldMk cId="2644061687" sldId="307"/>
        </pc:sldMkLst>
        <pc:spChg chg="mod">
          <ac:chgData name="Sara Ri" userId="9ec1c9eb43831685" providerId="LiveId" clId="{7E637759-22A4-4867-A7FF-5FC1DEFA8C9F}" dt="2021-12-01T13:12:24.983" v="33" actId="20577"/>
          <ac:spMkLst>
            <pc:docMk/>
            <pc:sldMk cId="2644061687" sldId="307"/>
            <ac:spMk id="2" creationId="{144D8B12-8698-4B4D-A177-EEC1D6B7E764}"/>
          </ac:spMkLst>
        </pc:spChg>
      </pc:sldChg>
      <pc:sldChg chg="modSp mod">
        <pc:chgData name="Sara Ri" userId="9ec1c9eb43831685" providerId="LiveId" clId="{7E637759-22A4-4867-A7FF-5FC1DEFA8C9F}" dt="2021-12-01T13:24:05.125" v="39" actId="20577"/>
        <pc:sldMkLst>
          <pc:docMk/>
          <pc:sldMk cId="2632443967" sldId="314"/>
        </pc:sldMkLst>
        <pc:spChg chg="mod">
          <ac:chgData name="Sara Ri" userId="9ec1c9eb43831685" providerId="LiveId" clId="{7E637759-22A4-4867-A7FF-5FC1DEFA8C9F}" dt="2021-12-01T13:24:05.125" v="39" actId="20577"/>
          <ac:spMkLst>
            <pc:docMk/>
            <pc:sldMk cId="2632443967" sldId="314"/>
            <ac:spMk id="16" creationId="{8134F3A5-67F2-4646-AEE1-BFE25D41CBC1}"/>
          </ac:spMkLst>
        </pc:spChg>
      </pc:sldChg>
      <pc:sldChg chg="modSp mod">
        <pc:chgData name="Sara Ri" userId="9ec1c9eb43831685" providerId="LiveId" clId="{7E637759-22A4-4867-A7FF-5FC1DEFA8C9F}" dt="2021-12-01T13:26:39.322" v="43" actId="14100"/>
        <pc:sldMkLst>
          <pc:docMk/>
          <pc:sldMk cId="3669558627" sldId="319"/>
        </pc:sldMkLst>
        <pc:spChg chg="mod">
          <ac:chgData name="Sara Ri" userId="9ec1c9eb43831685" providerId="LiveId" clId="{7E637759-22A4-4867-A7FF-5FC1DEFA8C9F}" dt="2021-12-01T13:26:39.322" v="43" actId="14100"/>
          <ac:spMkLst>
            <pc:docMk/>
            <pc:sldMk cId="3669558627" sldId="319"/>
            <ac:spMk id="16" creationId="{16443826-2D6C-BA48-A711-73FD31D4D6BE}"/>
          </ac:spMkLst>
        </pc:spChg>
      </pc:sldChg>
    </pc:docChg>
  </pc:docChgLst>
</pc:chgInfo>
</file>

<file path=ppt/comments/modernComment_133_9D992DF7.xml><?xml version="1.0" encoding="utf-8"?>
<p188:cmLst xmlns:a="http://schemas.openxmlformats.org/drawingml/2006/main" xmlns:r="http://schemas.openxmlformats.org/officeDocument/2006/relationships" xmlns:p188="http://schemas.microsoft.com/office/powerpoint/2018/8/main">
  <p188:cm id="{2342FD8D-D50F-44C5-BEE9-6C7E49652403}" authorId="{F67FB00C-AC2B-D172-1E7B-53D60CB1070B}" created="2021-12-01T13:13:08.656">
    <ac:deMkLst xmlns:ac="http://schemas.microsoft.com/office/drawing/2013/main/command">
      <pc:docMk xmlns:pc="http://schemas.microsoft.com/office/powerpoint/2013/main/command"/>
      <pc:sldMk xmlns:pc="http://schemas.microsoft.com/office/powerpoint/2013/main/command" cId="2644061687" sldId="307"/>
      <ac:picMk id="10" creationId="{1480C30F-2A76-F442-9351-F8E13446D28D}"/>
    </ac:deMkLst>
    <p188:txBody>
      <a:bodyPr/>
      <a:lstStyle/>
      <a:p>
        <a:r>
          <a:rPr lang="fr-FR"/>
          <a:t>For consistency, please replace [DE COMPLIANCE] with [COMPLIANCE] GLOBAL (ALL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xmlns="" id="{F2A029F2-0AFB-0740-874E-3DB6D16E27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0" y="204156"/>
            <a:ext cx="1170075" cy="539395"/>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xmlns="" id="{ADAC8B1C-7777-CC48-B816-E229723EC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0" y="204156"/>
            <a:ext cx="1170075" cy="539395"/>
          </a:xfrm>
          <a:prstGeom prst="rect">
            <a:avLst/>
          </a:prstGeom>
        </p:spPr>
      </p:pic>
    </p:spTree>
    <p:custDataLst>
      <p:tags r:id="rId1"/>
    </p:custDataLst>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a16="http://schemas.microsoft.com/office/drawing/2014/main" xmlns=""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a16="http://schemas.microsoft.com/office/drawing/2014/main" xmlns="" id="{8DE875E4-F01C-C940-B042-31220EC28C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4" y="204106"/>
            <a:ext cx="1795550" cy="548640"/>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a16="http://schemas.microsoft.com/office/drawing/2014/main" xmlns=""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a16="http://schemas.microsoft.com/office/drawing/2014/main" xmlns="" id="{07695E8B-B693-3A41-92DF-1B16E61BF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5" y="199534"/>
            <a:ext cx="1795549" cy="548639"/>
          </a:xfrm>
          <a:prstGeom prst="rect">
            <a:avLst/>
          </a:prstGeom>
        </p:spPr>
      </p:pic>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a16="http://schemas.microsoft.com/office/drawing/2014/main" xmlns=""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xmlns="" id="{897FE612-859D-7F47-817D-8F266D27C0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5" y="199534"/>
            <a:ext cx="1795549" cy="548639"/>
          </a:xfrm>
          <a:prstGeom prst="rect">
            <a:avLst/>
          </a:prstGeom>
        </p:spPr>
      </p:pic>
    </p:spTree>
    <p:custDataLst>
      <p:tags r:id="rId1"/>
    </p:custDataLst>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custDataLst>
      <p:tags r:id="rId1"/>
    </p:custDataLst>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custDataLst>
      <p:tags r:id="rId1"/>
    </p:custDataLst>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ustDataLst>
      <p:tags r:id="rId9"/>
    </p:custDataLst>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10.xml"/><Relationship Id="rId6" Type="http://schemas.microsoft.com/office/2018/10/relationships/comments" Target="../comments/modernComment_133_9D992DF7.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a16="http://schemas.microsoft.com/office/drawing/2014/main" xmlns="" id="{224B05C0-58EF-C54C-8745-13B68C82670A}"/>
              </a:ext>
            </a:extLst>
          </p:cNvPr>
          <p:cNvSpPr txBox="1"/>
          <p:nvPr/>
        </p:nvSpPr>
        <p:spPr>
          <a:xfrm>
            <a:off x="457200" y="1276350"/>
            <a:ext cx="4267200" cy="2395728"/>
          </a:xfrm>
          <a:prstGeom prst="rect">
            <a:avLst/>
          </a:prstGeom>
          <a:noFill/>
        </p:spPr>
        <p:txBody>
          <a:bodyPr wrap="square" rtlCol="0">
            <a:spAutoFit/>
          </a:bodyPr>
          <a:lstStyle/>
          <a:p>
            <a:pPr>
              <a:lnSpc>
                <a:spcPct val="90000"/>
              </a:lnSpc>
            </a:pPr>
            <a:r>
              <a:rPr lang="fr-FR" sz="4200" b="0" i="0" strike="noStrike" cap="all" spc="0" baseline="0" dirty="0">
                <a:solidFill>
                  <a:srgbClr val="F3F3F3"/>
                </a:solidFill>
                <a:effectLst/>
                <a:latin typeface="Arial"/>
                <a:ea typeface="Arial"/>
                <a:cs typeface="Arial"/>
              </a:rPr>
              <a:t>Principaux domaines de compliance mondiale</a:t>
            </a:r>
          </a:p>
        </p:txBody>
      </p:sp>
      <p:sp>
        <p:nvSpPr>
          <p:cNvPr id="5" name="Rectangle 4">
            <a:extLst>
              <a:ext uri="{FF2B5EF4-FFF2-40B4-BE49-F238E27FC236}">
                <a16:creationId xmlns:a16="http://schemas.microsoft.com/office/drawing/2014/main" xmlns="" id="{368B96B9-5181-7C46-A55B-D64B9C0B2B84}"/>
              </a:ext>
            </a:extLst>
          </p:cNvPr>
          <p:cNvSpPr/>
          <p:nvPr/>
        </p:nvSpPr>
        <p:spPr>
          <a:xfrm>
            <a:off x="457200" y="3672078"/>
            <a:ext cx="3886200" cy="393954"/>
          </a:xfrm>
          <a:prstGeom prst="rect">
            <a:avLst/>
          </a:prstGeom>
        </p:spPr>
        <p:txBody>
          <a:bodyPr wrap="square">
            <a:spAutoFit/>
          </a:bodyPr>
          <a:lstStyle/>
          <a:p>
            <a:r>
              <a:rPr lang="fr-FR" sz="1985" b="1" i="0" strike="noStrike" cap="none" spc="0" baseline="0" dirty="0">
                <a:solidFill>
                  <a:srgbClr val="AAD0C7"/>
                </a:solidFill>
                <a:effectLst/>
                <a:latin typeface="Arial"/>
                <a:ea typeface="Arial"/>
                <a:cs typeface="Arial"/>
              </a:rPr>
              <a:t>Présentation</a:t>
            </a:r>
          </a:p>
        </p:txBody>
      </p:sp>
      <p:pic>
        <p:nvPicPr>
          <p:cNvPr id="10" name="Picture 9">
            <a:extLst>
              <a:ext uri="{FF2B5EF4-FFF2-40B4-BE49-F238E27FC236}">
                <a16:creationId xmlns:a16="http://schemas.microsoft.com/office/drawing/2014/main" xmlns="" id="{1480C30F-2A76-F442-9351-F8E13446D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018355"/>
            <a:ext cx="2721897" cy="831689"/>
          </a:xfrm>
          <a:prstGeom prst="rect">
            <a:avLst/>
          </a:prstGeom>
        </p:spPr>
      </p:pic>
      <p:sp>
        <p:nvSpPr>
          <p:cNvPr id="2" name="TextBox 1">
            <a:extLst>
              <a:ext uri="{FF2B5EF4-FFF2-40B4-BE49-F238E27FC236}">
                <a16:creationId xmlns:a16="http://schemas.microsoft.com/office/drawing/2014/main" xmlns="" id="{144D8B12-8698-4B4D-A177-EEC1D6B7E764}"/>
              </a:ext>
            </a:extLst>
          </p:cNvPr>
          <p:cNvSpPr txBox="1"/>
          <p:nvPr/>
        </p:nvSpPr>
        <p:spPr>
          <a:xfrm>
            <a:off x="304800" y="209550"/>
            <a:ext cx="7543800" cy="822960"/>
          </a:xfrm>
          <a:prstGeom prst="rect">
            <a:avLst/>
          </a:prstGeom>
          <a:noFill/>
        </p:spPr>
        <p:txBody>
          <a:bodyPr wrap="square" rtlCol="0">
            <a:spAutoFit/>
          </a:bodyPr>
          <a:lstStyle/>
          <a:p>
            <a:r>
              <a:rPr lang="fr-FR" sz="1200" b="1" i="0" strike="noStrike" cap="none" spc="0" baseline="0" dirty="0">
                <a:solidFill>
                  <a:srgbClr val="10FBFF"/>
                </a:solidFill>
                <a:effectLst/>
                <a:latin typeface="Lato"/>
                <a:ea typeface="Lato"/>
                <a:cs typeface="Lato"/>
              </a:rPr>
              <a:t>Avertissement</a:t>
            </a:r>
            <a:r>
              <a:rPr lang="fr-FR" sz="1200" b="0" i="0" strike="noStrike" cap="none" spc="0" baseline="0" dirty="0">
                <a:solidFill>
                  <a:srgbClr val="10FBFF"/>
                </a:solidFill>
                <a:effectLst/>
                <a:latin typeface="Lato"/>
                <a:ea typeface="Lato"/>
                <a:cs typeface="Lato"/>
              </a:rPr>
              <a:t> : </a:t>
            </a:r>
            <a:r>
              <a:rPr lang="fr-FR" sz="1200" b="0" i="0" strike="noStrike" cap="none" spc="0" baseline="0" dirty="0">
                <a:solidFill>
                  <a:srgbClr val="F3F3F3"/>
                </a:solidFill>
                <a:effectLst/>
                <a:latin typeface="Lato"/>
                <a:ea typeface="Lato"/>
                <a:cs typeface="Lato"/>
              </a:rPr>
              <a:t>veuillez noter que ce document est extrait de la « Boîte à outils Compliance globale des distributeurs » de l'Advanced </a:t>
            </a:r>
            <a:r>
              <a:rPr lang="fr-FR" sz="1200" b="0" i="0" strike="noStrike" cap="none" spc="0" baseline="0" dirty="0" err="1">
                <a:solidFill>
                  <a:srgbClr val="F3F3F3"/>
                </a:solidFill>
                <a:effectLst/>
                <a:latin typeface="Lato"/>
                <a:ea typeface="Lato"/>
                <a:cs typeface="Lato"/>
              </a:rPr>
              <a:t>Medical</a:t>
            </a:r>
            <a:r>
              <a:rPr lang="fr-FR" sz="1200" b="0" i="0" strike="noStrike" cap="none" spc="0" baseline="0" dirty="0">
                <a:solidFill>
                  <a:srgbClr val="F3F3F3"/>
                </a:solidFill>
                <a:effectLst/>
                <a:latin typeface="Lato"/>
                <a:ea typeface="Lato"/>
                <a:cs typeface="Lato"/>
              </a:rPr>
              <a:t> </a:t>
            </a:r>
            <a:r>
              <a:rPr lang="fr-FR" sz="1200" b="0" i="0" strike="noStrike" cap="none" spc="0" baseline="0" dirty="0" err="1">
                <a:solidFill>
                  <a:srgbClr val="F3F3F3"/>
                </a:solidFill>
                <a:effectLst/>
                <a:latin typeface="Lato"/>
                <a:ea typeface="Lato"/>
                <a:cs typeface="Lato"/>
              </a:rPr>
              <a:t>Technology</a:t>
            </a:r>
            <a:r>
              <a:rPr lang="fr-FR" sz="1200" b="0" i="0" strike="noStrike" cap="none" spc="0" baseline="0" dirty="0">
                <a:solidFill>
                  <a:srgbClr val="F3F3F3"/>
                </a:solidFill>
                <a:effectLst/>
                <a:latin typeface="Lato"/>
                <a:ea typeface="Lato"/>
                <a:cs typeface="Lato"/>
              </a:rPr>
              <a:t> Association® (</a:t>
            </a:r>
            <a:r>
              <a:rPr lang="fr-FR" sz="1200" b="0" i="0" strike="noStrike" cap="none" spc="0" baseline="0" dirty="0" err="1">
                <a:solidFill>
                  <a:srgbClr val="F3F3F3"/>
                </a:solidFill>
                <a:effectLst/>
                <a:latin typeface="Lato"/>
                <a:ea typeface="Lato"/>
                <a:cs typeface="Lato"/>
              </a:rPr>
              <a:t>AdvaMed</a:t>
            </a:r>
            <a:r>
              <a:rPr lang="fr-FR" sz="1200" b="0" i="0" strike="noStrike" cap="none" spc="0" baseline="0" dirty="0">
                <a:solidFill>
                  <a:srgbClr val="F3F3F3"/>
                </a:solidFill>
                <a:effectLst/>
                <a:latin typeface="Lato"/>
                <a:ea typeface="Lato"/>
                <a:cs typeface="Lato"/>
              </a:rPr>
              <a:t>®), site web : </a:t>
            </a:r>
            <a:r>
              <a:rPr lang="fr-FR" sz="1200" b="0" i="0" u="sng" strike="noStrike" cap="none" spc="0" dirty="0">
                <a:solidFill>
                  <a:srgbClr val="006D6E"/>
                </a:solidFill>
                <a:effectLst/>
                <a:uFill>
                  <a:solidFill>
                    <a:srgbClr val="006D6E"/>
                  </a:solidFill>
                </a:uFill>
                <a:latin typeface="Lato"/>
                <a:ea typeface="Lato"/>
                <a:cs typeface="Lato"/>
                <a:hlinkClick r:id="rId5" history="0"/>
              </a:rPr>
              <a:t>https://www.advamed.org/issues/ethics-compliance/global-distributor-compliance-toolkit</a:t>
            </a:r>
            <a:r>
              <a:rPr lang="fr-FR" sz="1200" b="0" i="0" strike="noStrike" cap="none" spc="0" baseline="0" dirty="0">
                <a:solidFill>
                  <a:srgbClr val="F3F3F3"/>
                </a:solidFill>
                <a:effectLst/>
                <a:latin typeface="Lato"/>
                <a:ea typeface="Lato"/>
                <a:cs typeface="Lato"/>
              </a:rPr>
              <a:t> </a:t>
            </a:r>
            <a:endParaRPr lang="en-US" sz="1200" dirty="0">
              <a:solidFill>
                <a:schemeClr val="bg1"/>
              </a:solidFill>
              <a:effectLst/>
              <a:latin typeface="Calibri" panose="020F0502020204030204" pitchFamily="34" charset="0"/>
              <a:ea typeface="Calibri" panose="020F0502020204030204" pitchFamily="34" charset="0"/>
            </a:endParaRPr>
          </a:p>
          <a:p>
            <a:endParaRPr lang="en-US" sz="1200" dirty="0">
              <a:solidFill>
                <a:schemeClr val="bg1"/>
              </a:solidFill>
            </a:endParaRPr>
          </a:p>
        </p:txBody>
      </p:sp>
    </p:spTree>
    <p:custDataLst>
      <p:tags r:id="rId1"/>
    </p:custDataLst>
    <p:extLst>
      <p:ext uri="{BB962C8B-B14F-4D97-AF65-F5344CB8AC3E}">
        <p14:creationId xmlns:p14="http://schemas.microsoft.com/office/powerpoint/2010/main" val="2644061687"/>
      </p:ext>
    </p:extLst>
  </p:cSld>
  <p:clrMapOvr>
    <a:masterClrMapping/>
  </p:clrMapOvr>
  <p:transition/>
  <p:extLst mod="1">
    <p:ext uri="{6950BFC3-D8DA-4A85-94F7-54DA5524770B}">
      <p188:commentRel xmlns:p188="http://schemas.microsoft.com/office/powerpoint/2018/8/main" xmlns="" r:id="rId6"/>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911FD4E-B7E5-8A4F-973B-3A6426F87E84}"/>
              </a:ext>
            </a:extLst>
          </p:cNvPr>
          <p:cNvSpPr>
            <a:spLocks noGrp="1"/>
          </p:cNvSpPr>
          <p:nvPr>
            <p:ph type="title"/>
          </p:nvPr>
        </p:nvSpPr>
        <p:spPr/>
        <p:txBody>
          <a:bodyPr/>
          <a:lstStyle/>
          <a:p>
            <a:r>
              <a:rPr lang="fr-FR" sz="3400" b="1" i="0" strike="noStrike" cap="none" spc="0" baseline="0">
                <a:solidFill>
                  <a:srgbClr val="F3F3F3"/>
                </a:solidFill>
                <a:effectLst/>
                <a:latin typeface="Arial"/>
                <a:ea typeface="Arial"/>
                <a:cs typeface="Arial"/>
              </a:rPr>
              <a:t>Conduire ses activités avec intégrité</a:t>
            </a:r>
          </a:p>
        </p:txBody>
      </p:sp>
      <p:sp>
        <p:nvSpPr>
          <p:cNvPr id="6" name="TextBox 5">
            <a:extLst>
              <a:ext uri="{FF2B5EF4-FFF2-40B4-BE49-F238E27FC236}">
                <a16:creationId xmlns:a16="http://schemas.microsoft.com/office/drawing/2014/main" xmlns="" id="{3991A0FB-3B98-D948-9F3E-653BD5240EF9}"/>
              </a:ext>
            </a:extLst>
          </p:cNvPr>
          <p:cNvSpPr txBox="1"/>
          <p:nvPr/>
        </p:nvSpPr>
        <p:spPr>
          <a:xfrm>
            <a:off x="433752" y="1733550"/>
            <a:ext cx="7033848" cy="3118803"/>
          </a:xfrm>
          <a:prstGeom prst="rect">
            <a:avLst/>
          </a:prstGeom>
          <a:noFill/>
        </p:spPr>
        <p:txBody>
          <a:bodyPr wrap="square" rtlCol="0">
            <a:spAutoFit/>
          </a:bodyPr>
          <a:lstStyle/>
          <a:p>
            <a:pPr>
              <a:spcAft>
                <a:spcPts val="1000"/>
              </a:spcAft>
            </a:pPr>
            <a:r>
              <a:rPr lang="fr-FR" sz="1500" b="0" i="0" strike="noStrike" cap="none" spc="0" baseline="0" dirty="0">
                <a:solidFill>
                  <a:srgbClr val="F3F3F3"/>
                </a:solidFill>
                <a:effectLst/>
                <a:latin typeface="Arial"/>
                <a:ea typeface="Arial"/>
                <a:cs typeface="Arial"/>
              </a:rPr>
              <a:t>Notre secteur est très réglementé ; il est donc important de connaître les lois de chaque pays où vous exercez vos activités et de les respecter. La compliance ne signifie pas seulement respecter les lois, règlements, politiques et règles au pied de la lettre, mais aussi en observer l’esprit. </a:t>
            </a:r>
          </a:p>
          <a:p>
            <a:pPr>
              <a:spcAft>
                <a:spcPts val="1000"/>
              </a:spcAft>
            </a:pPr>
            <a:r>
              <a:rPr lang="fr-FR" sz="1500" b="0" i="0" strike="noStrike" cap="none" spc="0" baseline="0" dirty="0">
                <a:solidFill>
                  <a:srgbClr val="F3F3F3"/>
                </a:solidFill>
                <a:effectLst/>
                <a:latin typeface="Arial"/>
                <a:ea typeface="Arial"/>
                <a:cs typeface="Arial"/>
              </a:rPr>
              <a:t>La mise en place d’un programme de compliance efficace est essentielle pour maintenir les normes éthiques les plus élevées dans l’exécution des tâches professionnelles tout en respectant l’ensemble des lois, règles et règlements applicables. </a:t>
            </a:r>
          </a:p>
          <a:p>
            <a:pPr>
              <a:spcAft>
                <a:spcPts val="1000"/>
              </a:spcAft>
            </a:pPr>
            <a:r>
              <a:rPr lang="fr-FR" sz="1500" b="0" i="0" strike="noStrike" cap="none" spc="0" baseline="0" dirty="0">
                <a:solidFill>
                  <a:srgbClr val="F3F3F3"/>
                </a:solidFill>
                <a:effectLst/>
                <a:latin typeface="Arial"/>
                <a:ea typeface="Arial"/>
                <a:cs typeface="Arial"/>
              </a:rPr>
              <a:t>Cette formation est conçue pour vous aider à développer un programme de compliance efficace qui aborde les problèmes de lutte contre la corruption. Les lois anti-corruption ne font pas de distinction entre les actes commis par une entreprise et ceux commis par un tiers agissant pour le compte de la société.  </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911FD4E-B7E5-8A4F-973B-3A6426F87E84}"/>
              </a:ext>
            </a:extLst>
          </p:cNvPr>
          <p:cNvSpPr>
            <a:spLocks noGrp="1"/>
          </p:cNvSpPr>
          <p:nvPr>
            <p:ph type="title"/>
          </p:nvPr>
        </p:nvSpPr>
        <p:spPr/>
        <p:txBody>
          <a:bodyPr/>
          <a:lstStyle/>
          <a:p>
            <a:r>
              <a:rPr lang="fr-FR" sz="2800" b="1" i="0" strike="noStrike" cap="none" spc="0" baseline="0" dirty="0">
                <a:solidFill>
                  <a:srgbClr val="1F366A"/>
                </a:solidFill>
                <a:effectLst/>
                <a:latin typeface="Arial"/>
                <a:ea typeface="Arial"/>
                <a:cs typeface="Arial"/>
              </a:rPr>
              <a:t>Principaux domaines de compliance mondiale</a:t>
            </a:r>
            <a:endParaRPr lang="en-US" sz="2800" dirty="0"/>
          </a:p>
        </p:txBody>
      </p:sp>
      <p:sp>
        <p:nvSpPr>
          <p:cNvPr id="2" name="Rectangle 1">
            <a:extLst>
              <a:ext uri="{FF2B5EF4-FFF2-40B4-BE49-F238E27FC236}">
                <a16:creationId xmlns:a16="http://schemas.microsoft.com/office/drawing/2014/main" xmlns="" id="{5A0C2C1F-3A79-714D-8C9F-D0A3FCC7E8BB}"/>
              </a:ext>
            </a:extLst>
          </p:cNvPr>
          <p:cNvSpPr/>
          <p:nvPr/>
        </p:nvSpPr>
        <p:spPr>
          <a:xfrm>
            <a:off x="93720" y="3552913"/>
            <a:ext cx="1470398" cy="430887"/>
          </a:xfrm>
          <a:prstGeom prst="rect">
            <a:avLst/>
          </a:prstGeom>
        </p:spPr>
        <p:txBody>
          <a:bodyPr wrap="square">
            <a:spAutoFit/>
          </a:bodyPr>
          <a:lstStyle/>
          <a:p>
            <a:pPr algn="ctr"/>
            <a:r>
              <a:rPr lang="fr-FR" sz="1100" b="1" i="0" strike="noStrike" cap="none" spc="0" baseline="0" dirty="0">
                <a:solidFill>
                  <a:srgbClr val="1F366A"/>
                </a:solidFill>
                <a:effectLst/>
                <a:latin typeface="Arial"/>
                <a:ea typeface="Arial"/>
                <a:cs typeface="Arial"/>
              </a:rPr>
              <a:t>Identification des fonctionnaires</a:t>
            </a:r>
          </a:p>
        </p:txBody>
      </p:sp>
      <p:sp>
        <p:nvSpPr>
          <p:cNvPr id="6" name="Rectangle 5">
            <a:extLst>
              <a:ext uri="{FF2B5EF4-FFF2-40B4-BE49-F238E27FC236}">
                <a16:creationId xmlns:a16="http://schemas.microsoft.com/office/drawing/2014/main" xmlns="" id="{DA10100A-3114-2643-96CE-B3571BFA2E4E}"/>
              </a:ext>
            </a:extLst>
          </p:cNvPr>
          <p:cNvSpPr/>
          <p:nvPr/>
        </p:nvSpPr>
        <p:spPr>
          <a:xfrm>
            <a:off x="1609003" y="3572922"/>
            <a:ext cx="1411631" cy="426720"/>
          </a:xfrm>
          <a:prstGeom prst="rect">
            <a:avLst/>
          </a:prstGeom>
        </p:spPr>
        <p:txBody>
          <a:bodyPr wrap="square">
            <a:spAutoFit/>
          </a:bodyPr>
          <a:lstStyle/>
          <a:p>
            <a:pPr algn="ctr"/>
            <a:r>
              <a:rPr lang="fr-FR" sz="1100" b="1" i="0" strike="noStrike" cap="none" spc="0" baseline="0">
                <a:solidFill>
                  <a:srgbClr val="1F366A"/>
                </a:solidFill>
                <a:effectLst/>
                <a:latin typeface="Arial"/>
                <a:ea typeface="Arial"/>
                <a:cs typeface="Arial"/>
              </a:rPr>
              <a:t>Identification des conflits d’intérêts</a:t>
            </a:r>
          </a:p>
        </p:txBody>
      </p:sp>
      <p:sp>
        <p:nvSpPr>
          <p:cNvPr id="7" name="Rectangle 6">
            <a:extLst>
              <a:ext uri="{FF2B5EF4-FFF2-40B4-BE49-F238E27FC236}">
                <a16:creationId xmlns:a16="http://schemas.microsoft.com/office/drawing/2014/main" xmlns="" id="{4E2A9C94-059A-7446-8F90-CE0CC7739A54}"/>
              </a:ext>
            </a:extLst>
          </p:cNvPr>
          <p:cNvSpPr/>
          <p:nvPr/>
        </p:nvSpPr>
        <p:spPr>
          <a:xfrm>
            <a:off x="3079398" y="3562350"/>
            <a:ext cx="1427134" cy="426720"/>
          </a:xfrm>
          <a:prstGeom prst="rect">
            <a:avLst/>
          </a:prstGeom>
        </p:spPr>
        <p:txBody>
          <a:bodyPr wrap="square">
            <a:spAutoFit/>
          </a:bodyPr>
          <a:lstStyle/>
          <a:p>
            <a:pPr algn="ctr"/>
            <a:r>
              <a:rPr lang="fr-FR" sz="1100" b="1" i="0" strike="noStrike" cap="none" spc="0" baseline="0" dirty="0">
                <a:solidFill>
                  <a:srgbClr val="1F366A"/>
                </a:solidFill>
                <a:effectLst/>
                <a:latin typeface="Arial"/>
                <a:ea typeface="Arial"/>
                <a:cs typeface="Arial"/>
              </a:rPr>
              <a:t>Prévention de la corruption</a:t>
            </a:r>
          </a:p>
        </p:txBody>
      </p:sp>
      <p:sp>
        <p:nvSpPr>
          <p:cNvPr id="11" name="Rectangle 10">
            <a:extLst>
              <a:ext uri="{FF2B5EF4-FFF2-40B4-BE49-F238E27FC236}">
                <a16:creationId xmlns:a16="http://schemas.microsoft.com/office/drawing/2014/main" xmlns="" id="{C65EDBF8-F851-344C-8447-7521FAF0D49D}"/>
              </a:ext>
            </a:extLst>
          </p:cNvPr>
          <p:cNvSpPr/>
          <p:nvPr/>
        </p:nvSpPr>
        <p:spPr>
          <a:xfrm>
            <a:off x="4565297" y="3562350"/>
            <a:ext cx="1427127" cy="426720"/>
          </a:xfrm>
          <a:prstGeom prst="rect">
            <a:avLst/>
          </a:prstGeom>
        </p:spPr>
        <p:txBody>
          <a:bodyPr wrap="square">
            <a:spAutoFit/>
          </a:bodyPr>
          <a:lstStyle/>
          <a:p>
            <a:pPr algn="ctr"/>
            <a:r>
              <a:rPr lang="fr-FR" sz="1100" b="1" i="0" strike="noStrike" cap="none" spc="0" baseline="0">
                <a:solidFill>
                  <a:srgbClr val="1F366A"/>
                </a:solidFill>
                <a:effectLst/>
                <a:latin typeface="Arial"/>
                <a:ea typeface="Arial"/>
                <a:cs typeface="Arial"/>
              </a:rPr>
              <a:t>Bonne tenue des livres et registres</a:t>
            </a:r>
          </a:p>
        </p:txBody>
      </p:sp>
      <p:sp>
        <p:nvSpPr>
          <p:cNvPr id="12" name="Rectangle 11">
            <a:extLst>
              <a:ext uri="{FF2B5EF4-FFF2-40B4-BE49-F238E27FC236}">
                <a16:creationId xmlns:a16="http://schemas.microsoft.com/office/drawing/2014/main" xmlns="" id="{09E1A6C3-93F5-F14E-9FE5-61BC0F07AE62}"/>
              </a:ext>
            </a:extLst>
          </p:cNvPr>
          <p:cNvSpPr/>
          <p:nvPr/>
        </p:nvSpPr>
        <p:spPr>
          <a:xfrm>
            <a:off x="6051211" y="3552911"/>
            <a:ext cx="1427126" cy="762000"/>
          </a:xfrm>
          <a:prstGeom prst="rect">
            <a:avLst/>
          </a:prstGeom>
        </p:spPr>
        <p:txBody>
          <a:bodyPr wrap="square">
            <a:spAutoFit/>
          </a:bodyPr>
          <a:lstStyle/>
          <a:p>
            <a:pPr algn="ctr"/>
            <a:r>
              <a:rPr lang="fr-FR" sz="1100" b="1" i="0" strike="noStrike" cap="none" spc="0" baseline="0">
                <a:solidFill>
                  <a:srgbClr val="1F366A"/>
                </a:solidFill>
                <a:effectLst/>
                <a:latin typeface="Arial"/>
                <a:ea typeface="Arial"/>
                <a:cs typeface="Arial"/>
              </a:rPr>
              <a:t>Interactions avec les professionnels de santé et les fonctionnaires</a:t>
            </a:r>
          </a:p>
        </p:txBody>
      </p:sp>
      <p:sp>
        <p:nvSpPr>
          <p:cNvPr id="13" name="Rectangle 12">
            <a:extLst>
              <a:ext uri="{FF2B5EF4-FFF2-40B4-BE49-F238E27FC236}">
                <a16:creationId xmlns:a16="http://schemas.microsoft.com/office/drawing/2014/main" xmlns="" id="{745E44C2-3543-A845-926B-274D5C7177B8}"/>
              </a:ext>
            </a:extLst>
          </p:cNvPr>
          <p:cNvSpPr/>
          <p:nvPr/>
        </p:nvSpPr>
        <p:spPr>
          <a:xfrm>
            <a:off x="7601803" y="3562350"/>
            <a:ext cx="1309463" cy="594360"/>
          </a:xfrm>
          <a:prstGeom prst="rect">
            <a:avLst/>
          </a:prstGeom>
        </p:spPr>
        <p:txBody>
          <a:bodyPr wrap="square">
            <a:spAutoFit/>
          </a:bodyPr>
          <a:lstStyle/>
          <a:p>
            <a:pPr algn="ctr"/>
            <a:r>
              <a:rPr lang="fr-FR" sz="1100" b="1" i="0" strike="noStrike" cap="none" spc="0" baseline="0">
                <a:solidFill>
                  <a:srgbClr val="1F366A"/>
                </a:solidFill>
                <a:effectLst/>
                <a:latin typeface="Arial"/>
                <a:ea typeface="Arial"/>
                <a:cs typeface="Arial"/>
              </a:rPr>
              <a:t>Signalement d’une préoccupation</a:t>
            </a:r>
          </a:p>
        </p:txBody>
      </p:sp>
      <p:grpSp>
        <p:nvGrpSpPr>
          <p:cNvPr id="19" name="Group 18">
            <a:extLst>
              <a:ext uri="{FF2B5EF4-FFF2-40B4-BE49-F238E27FC236}">
                <a16:creationId xmlns:a16="http://schemas.microsoft.com/office/drawing/2014/main" xmlns=""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a16="http://schemas.microsoft.com/office/drawing/2014/main" xmlns=""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a16="http://schemas.microsoft.com/office/drawing/2014/main" xmlns=""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a16="http://schemas.microsoft.com/office/drawing/2014/main" xmlns=""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a16="http://schemas.microsoft.com/office/drawing/2014/main" xmlns=""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a16="http://schemas.microsoft.com/office/drawing/2014/main" xmlns=""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a16="http://schemas.microsoft.com/office/drawing/2014/main" xmlns=""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a16="http://schemas.microsoft.com/office/drawing/2014/main" xmlns=""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Identification des fonctionnaires</a:t>
            </a:r>
            <a:endParaRPr lang="en-US" sz="2600"/>
          </a:p>
        </p:txBody>
      </p:sp>
      <p:sp>
        <p:nvSpPr>
          <p:cNvPr id="8" name="TextBox 7">
            <a:extLst>
              <a:ext uri="{FF2B5EF4-FFF2-40B4-BE49-F238E27FC236}">
                <a16:creationId xmlns:a16="http://schemas.microsoft.com/office/drawing/2014/main" xmlns="" id="{1C8C89E8-59C8-5749-9887-E81E03073D15}"/>
              </a:ext>
            </a:extLst>
          </p:cNvPr>
          <p:cNvSpPr txBox="1"/>
          <p:nvPr/>
        </p:nvSpPr>
        <p:spPr>
          <a:xfrm>
            <a:off x="371707" y="1581150"/>
            <a:ext cx="5029200" cy="2971800"/>
          </a:xfrm>
          <a:prstGeom prst="rect">
            <a:avLst/>
          </a:prstGeom>
          <a:noFill/>
        </p:spPr>
        <p:txBody>
          <a:bodyPr wrap="square" rtlCol="0">
            <a:spAutoFit/>
          </a:bodyPr>
          <a:lstStyle/>
          <a:p>
            <a:pPr>
              <a:spcAft>
                <a:spcPts val="500"/>
              </a:spcAft>
            </a:pPr>
            <a:r>
              <a:rPr lang="fr-FR" sz="2100" b="0" i="0" strike="noStrike" cap="none" spc="0" baseline="0">
                <a:solidFill>
                  <a:srgbClr val="181818"/>
                </a:solidFill>
                <a:effectLst/>
                <a:latin typeface="Arial"/>
                <a:ea typeface="Arial"/>
                <a:cs typeface="Arial"/>
              </a:rPr>
              <a:t>Le terme Fonctionnaire désigne :</a:t>
            </a:r>
            <a:r>
              <a:rPr lang="fr-FR" sz="2100" b="0" i="0" strike="noStrike" cap="none" spc="0" baseline="0">
                <a:solidFill>
                  <a:srgbClr val="006D6F"/>
                </a:solidFill>
                <a:effectLst/>
                <a:latin typeface="Arial"/>
                <a:ea typeface="Arial"/>
                <a:cs typeface="Arial"/>
              </a:rPr>
              <a:t> </a:t>
            </a:r>
            <a:r>
              <a:rPr lang="fr-FR" sz="2100" b="0" i="0" strike="noStrike" cap="none" spc="0" baseline="0">
                <a:solidFill>
                  <a:srgbClr val="181818"/>
                </a:solidFill>
                <a:effectLst/>
                <a:latin typeface="Arial"/>
                <a:ea typeface="Arial"/>
                <a:cs typeface="Arial"/>
              </a:rPr>
              <a:t>tout agent public ou employé d’une agence gouvernementale, d’une unité gouvernementale ou d’une organisation internationale publique, ainsi que les agents et employés de sociétés appartenant à l’État ou de sociétés dans lesquelles l’État exerce un contrôle important.</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Identification des conflits d’intérêts</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71707" y="1581150"/>
            <a:ext cx="8238894" cy="3085460"/>
          </a:xfrm>
          <a:prstGeom prst="rect">
            <a:avLst/>
          </a:prstGeom>
          <a:noFill/>
        </p:spPr>
        <p:txBody>
          <a:bodyPr wrap="square" rtlCol="0">
            <a:spAutoFit/>
          </a:bodyPr>
          <a:lstStyle/>
          <a:p>
            <a:pPr marL="285750"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Qu’est-ce qu’un conflit d’intérêts ? Un conflit entre les intérêts personnels et les responsabilités officielles ou professionnelles d’une personne. Ce conflit signifie que la décision commerciale de la personne peut être compromise par la perspective d’un gain personnel.</a:t>
            </a:r>
          </a:p>
          <a:p>
            <a:pPr marL="285750"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Voici des exemples de conflits d’intérêts à </a:t>
            </a:r>
            <a:r>
              <a:rPr lang="fr-FR" sz="1400" b="1" i="0" strike="noStrike" cap="none" spc="0" baseline="0" dirty="0">
                <a:solidFill>
                  <a:srgbClr val="181818"/>
                </a:solidFill>
                <a:effectLst/>
                <a:latin typeface="Arial"/>
                <a:ea typeface="Arial"/>
                <a:cs typeface="Arial"/>
              </a:rPr>
              <a:t>éviter</a:t>
            </a:r>
            <a:r>
              <a:rPr lang="fr-FR" sz="1400" b="0" i="0" strike="noStrike" cap="none" spc="0" baseline="0" dirty="0">
                <a:solidFill>
                  <a:srgbClr val="181818"/>
                </a:solidFill>
                <a:effectLst/>
                <a:latin typeface="Arial"/>
                <a:ea typeface="Arial"/>
                <a:cs typeface="Arial"/>
              </a:rPr>
              <a:t> :</a:t>
            </a:r>
          </a:p>
          <a:p>
            <a:pPr marL="742904" lvl="1"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Fournir un repas ou un cadeau pour influencer des décisions pour, ou pour le compte de, votre société ou partenaire commercial </a:t>
            </a:r>
          </a:p>
          <a:p>
            <a:pPr marL="742904" lvl="1"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Abuser de votre poste, des ressources de la société ou des informations de la société à des fins personnelles</a:t>
            </a:r>
          </a:p>
          <a:p>
            <a:pPr marL="742904" lvl="1"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Passer un contrat avec un fournisseur détenu par le parent d’un employé impliqué dans le processus de prise de décision</a:t>
            </a:r>
          </a:p>
          <a:p>
            <a:pPr marL="285750" indent="-285750">
              <a:spcAft>
                <a:spcPts val="3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Les candidats à n’importe quel poste doivent divulguer tout conflit d’intérêts réel ou potentiel à la direction, au département de la compliance, à celui des ressources humaines ou au département juridique.</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Prévention de la corruption</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581150"/>
            <a:ext cx="5714999" cy="3000821"/>
          </a:xfrm>
          <a:prstGeom prst="rect">
            <a:avLst/>
          </a:prstGeom>
          <a:noFill/>
        </p:spPr>
        <p:txBody>
          <a:bodyPr wrap="square" numCol="1" rtlCol="0">
            <a:spAutoFit/>
          </a:bodyPr>
          <a:lstStyle/>
          <a:p>
            <a:pPr>
              <a:spcAft>
                <a:spcPts val="1000"/>
              </a:spcAft>
            </a:pPr>
            <a:r>
              <a:rPr lang="fr-FR" sz="2100" b="0" i="0" strike="noStrike" cap="none" spc="0" baseline="0" dirty="0">
                <a:solidFill>
                  <a:srgbClr val="181818"/>
                </a:solidFill>
                <a:effectLst/>
                <a:latin typeface="Arial"/>
                <a:ea typeface="Arial"/>
                <a:cs typeface="Arial"/>
              </a:rPr>
              <a:t>La corruption est un problème de portée internationale, prise au sérieux par les gouvernements du monde entier. La corruption de fonctionnaire est un crime en vertu des lois et règlements locaux et internationaux, par exemple la loi britannique sur la corruption (</a:t>
            </a:r>
            <a:r>
              <a:rPr lang="fr-FR" sz="2100" b="0" i="0" strike="noStrike" cap="none" spc="0" baseline="0" dirty="0" err="1">
                <a:solidFill>
                  <a:srgbClr val="181818"/>
                </a:solidFill>
                <a:effectLst/>
                <a:latin typeface="Arial"/>
                <a:ea typeface="Arial"/>
                <a:cs typeface="Arial"/>
              </a:rPr>
              <a:t>U.K</a:t>
            </a:r>
            <a:r>
              <a:rPr lang="fr-FR" sz="2100" b="0" i="0" strike="noStrike" cap="none" spc="0" baseline="0" dirty="0">
                <a:solidFill>
                  <a:srgbClr val="181818"/>
                </a:solidFill>
                <a:effectLst/>
                <a:latin typeface="Arial"/>
                <a:ea typeface="Arial"/>
                <a:cs typeface="Arial"/>
              </a:rPr>
              <a:t>. </a:t>
            </a:r>
            <a:r>
              <a:rPr lang="fr-FR" sz="2100" b="0" i="0" strike="noStrike" cap="none" spc="0" baseline="0" dirty="0" err="1">
                <a:solidFill>
                  <a:srgbClr val="181818"/>
                </a:solidFill>
                <a:effectLst/>
                <a:latin typeface="Arial"/>
                <a:ea typeface="Arial"/>
                <a:cs typeface="Arial"/>
              </a:rPr>
              <a:t>Bribery</a:t>
            </a:r>
            <a:r>
              <a:rPr lang="fr-FR" sz="2100" b="0" i="0" strike="noStrike" cap="none" spc="0" baseline="0" dirty="0">
                <a:solidFill>
                  <a:srgbClr val="181818"/>
                </a:solidFill>
                <a:effectLst/>
                <a:latin typeface="Arial"/>
                <a:ea typeface="Arial"/>
                <a:cs typeface="Arial"/>
              </a:rPr>
              <a:t> </a:t>
            </a:r>
            <a:r>
              <a:rPr lang="fr-FR" sz="2100" b="0" i="0" strike="noStrike" cap="none" spc="0" baseline="0" dirty="0" err="1">
                <a:solidFill>
                  <a:srgbClr val="181818"/>
                </a:solidFill>
                <a:effectLst/>
                <a:latin typeface="Arial"/>
                <a:ea typeface="Arial"/>
                <a:cs typeface="Arial"/>
              </a:rPr>
              <a:t>Act</a:t>
            </a:r>
            <a:r>
              <a:rPr lang="fr-FR" sz="2100" b="0" i="0" strike="noStrike" cap="none" spc="0" baseline="0" dirty="0">
                <a:solidFill>
                  <a:srgbClr val="181818"/>
                </a:solidFill>
                <a:effectLst/>
                <a:latin typeface="Arial"/>
                <a:ea typeface="Arial"/>
                <a:cs typeface="Arial"/>
              </a:rPr>
              <a:t>) et la loi américaine sur les pratiques de corruption à l’étranger (U.S. </a:t>
            </a:r>
            <a:r>
              <a:rPr lang="fr-FR" sz="2100" b="0" i="0" strike="noStrike" cap="none" spc="0" baseline="0" dirty="0" err="1">
                <a:solidFill>
                  <a:srgbClr val="181818"/>
                </a:solidFill>
                <a:effectLst/>
                <a:latin typeface="Arial"/>
                <a:ea typeface="Arial"/>
                <a:cs typeface="Arial"/>
              </a:rPr>
              <a:t>Foreign</a:t>
            </a:r>
            <a:r>
              <a:rPr lang="fr-FR" sz="2100" b="0" i="0" strike="noStrike" cap="none" spc="0" baseline="0" dirty="0">
                <a:solidFill>
                  <a:srgbClr val="181818"/>
                </a:solidFill>
                <a:effectLst/>
                <a:latin typeface="Arial"/>
                <a:ea typeface="Arial"/>
                <a:cs typeface="Arial"/>
              </a:rPr>
              <a:t> </a:t>
            </a:r>
            <a:r>
              <a:rPr lang="fr-FR" sz="2100" b="0" i="0" strike="noStrike" cap="none" spc="0" baseline="0" dirty="0" err="1">
                <a:solidFill>
                  <a:srgbClr val="181818"/>
                </a:solidFill>
                <a:effectLst/>
                <a:latin typeface="Arial"/>
                <a:ea typeface="Arial"/>
                <a:cs typeface="Arial"/>
              </a:rPr>
              <a:t>Corrupt</a:t>
            </a:r>
            <a:r>
              <a:rPr lang="fr-FR" sz="2100" b="0" i="0" strike="noStrike" cap="none" spc="0" baseline="0" dirty="0">
                <a:solidFill>
                  <a:srgbClr val="181818"/>
                </a:solidFill>
                <a:effectLst/>
                <a:latin typeface="Arial"/>
                <a:ea typeface="Arial"/>
                <a:cs typeface="Arial"/>
              </a:rPr>
              <a:t> Practices </a:t>
            </a:r>
            <a:r>
              <a:rPr lang="fr-FR" sz="2100" b="0" i="0" strike="noStrike" cap="none" spc="0" baseline="0" dirty="0" err="1">
                <a:solidFill>
                  <a:srgbClr val="181818"/>
                </a:solidFill>
                <a:effectLst/>
                <a:latin typeface="Arial"/>
                <a:ea typeface="Arial"/>
                <a:cs typeface="Arial"/>
              </a:rPr>
              <a:t>Act</a:t>
            </a:r>
            <a:r>
              <a:rPr lang="fr-FR" sz="2100" b="0" i="0" strike="noStrike" cap="none" spc="0" baseline="0" dirty="0">
                <a:solidFill>
                  <a:srgbClr val="181818"/>
                </a:solidFill>
                <a:effectLst/>
                <a:latin typeface="Arial"/>
                <a:ea typeface="Arial"/>
                <a:cs typeface="Arial"/>
              </a:rPr>
              <a:t>).</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Prévention de la corruption</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581150"/>
            <a:ext cx="3809999" cy="3170099"/>
          </a:xfrm>
          <a:prstGeom prst="rect">
            <a:avLst/>
          </a:prstGeom>
          <a:noFill/>
        </p:spPr>
        <p:txBody>
          <a:bodyPr wrap="square" numCol="1" rtlCol="0">
            <a:spAutoFit/>
          </a:bodyPr>
          <a:lstStyle/>
          <a:p>
            <a:pPr>
              <a:spcAft>
                <a:spcPts val="500"/>
              </a:spcAft>
            </a:pPr>
            <a:r>
              <a:rPr lang="fr-FR" sz="2000" b="0" i="0" strike="noStrike" cap="none" spc="0" baseline="0" dirty="0">
                <a:solidFill>
                  <a:srgbClr val="181818"/>
                </a:solidFill>
                <a:effectLst/>
                <a:latin typeface="Arial"/>
                <a:ea typeface="Arial"/>
                <a:cs typeface="Arial"/>
              </a:rPr>
              <a:t>La corruption ne se limite pas aux paiements illicites. Les lois anti-corruption internationales et locales interdisent des activités telles que, sans s’y limiter, le détournement de fonds, l’extorsion et l’embauche ou la promotion de certaines personnes à des fins privées ou politiques.</a:t>
            </a:r>
            <a:endParaRPr lang="en-US" sz="2000" dirty="0">
              <a:solidFill>
                <a:schemeClr val="bg1">
                  <a:lumMod val="10000"/>
                </a:schemeClr>
              </a:solidFill>
            </a:endParaRP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a16="http://schemas.microsoft.com/office/drawing/2014/main" xmlns="" id="{1715B797-D92A-6F48-990F-A41FB50FD8FD}"/>
              </a:ext>
            </a:extLst>
          </p:cNvPr>
          <p:cNvSpPr txBox="1"/>
          <p:nvPr/>
        </p:nvSpPr>
        <p:spPr>
          <a:xfrm>
            <a:off x="4159255" y="1581150"/>
            <a:ext cx="4375145" cy="3234219"/>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fr-FR" sz="2000" b="0" i="0" strike="noStrike" cap="none" spc="0" baseline="0" dirty="0">
                <a:solidFill>
                  <a:srgbClr val="181818"/>
                </a:solidFill>
                <a:effectLst/>
                <a:latin typeface="Arial"/>
                <a:ea typeface="Arial"/>
                <a:cs typeface="Arial"/>
              </a:rPr>
              <a:t>Vous êtes responsable du respect de toutes les lois applicables en matière de lutte contre la corruption.</a:t>
            </a:r>
          </a:p>
          <a:p>
            <a:pPr marL="285750" indent="-285750">
              <a:spcAft>
                <a:spcPts val="1000"/>
              </a:spcAft>
              <a:buClr>
                <a:schemeClr val="accent2"/>
              </a:buClr>
              <a:buFont typeface="Arial" panose="020B0604020202020204" pitchFamily="34" charset="0"/>
              <a:buChar char="•"/>
            </a:pPr>
            <a:r>
              <a:rPr lang="fr-FR" sz="2000" b="0" i="0" strike="noStrike" cap="none" spc="0" baseline="0" dirty="0">
                <a:solidFill>
                  <a:srgbClr val="181818"/>
                </a:solidFill>
                <a:effectLst/>
                <a:latin typeface="Arial"/>
                <a:ea typeface="Arial"/>
                <a:cs typeface="Arial"/>
              </a:rPr>
              <a:t>Le non-respect des lois anti-corruption peut entraîner de graves sanctions civiles et pénales, et porter atteinte à la réputation de votre société et de vos partenaires commerciaux.</a:t>
            </a:r>
            <a:endParaRPr lang="en-US" sz="2000" dirty="0">
              <a:solidFill>
                <a:schemeClr val="bg1">
                  <a:lumMod val="10000"/>
                </a:schemeClr>
              </a:solidFill>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Prévention de la corruption</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581150"/>
            <a:ext cx="5791199" cy="3170099"/>
          </a:xfrm>
          <a:prstGeom prst="rect">
            <a:avLst/>
          </a:prstGeom>
          <a:noFill/>
        </p:spPr>
        <p:txBody>
          <a:bodyPr wrap="square" numCol="1" rtlCol="0">
            <a:spAutoFit/>
          </a:bodyPr>
          <a:lstStyle/>
          <a:p>
            <a:pPr>
              <a:spcAft>
                <a:spcPts val="500"/>
              </a:spcAft>
            </a:pPr>
            <a:r>
              <a:rPr lang="fr-FR" sz="2000" b="0" i="0" strike="noStrike" cap="none" spc="0" baseline="0" dirty="0">
                <a:solidFill>
                  <a:srgbClr val="181818"/>
                </a:solidFill>
                <a:effectLst/>
                <a:latin typeface="Arial"/>
                <a:ea typeface="Arial"/>
                <a:cs typeface="Arial"/>
              </a:rPr>
              <a:t>Des multinationales ont été jugées responsables d’actions inappropriées menées par leurs partenaires commerciaux dans le monde entier afin d’obtenir un avantage commercial indu. Par exemple, en 2012, une multinationale de matériel médical a été condamnée à payer une amende de 22 millions USD par les autorités américaines pour avoir versé des paiements illicites par l’intermédiaire de partenaires commerciaux européens afin de remporter des marchés.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Bonne tenue des livres et registres</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581150"/>
            <a:ext cx="7772400" cy="365760"/>
          </a:xfrm>
          <a:prstGeom prst="rect">
            <a:avLst/>
          </a:prstGeom>
          <a:noFill/>
        </p:spPr>
        <p:txBody>
          <a:bodyPr wrap="square" numCol="1" rtlCol="0">
            <a:spAutoFit/>
          </a:bodyPr>
          <a:lstStyle/>
          <a:p>
            <a:pPr>
              <a:spcAft>
                <a:spcPts val="1000"/>
              </a:spcAft>
            </a:pPr>
            <a:r>
              <a:rPr lang="fr-FR" sz="1800" b="0" i="0" strike="noStrike" cap="none" spc="0" baseline="0">
                <a:solidFill>
                  <a:srgbClr val="181818"/>
                </a:solidFill>
                <a:effectLst/>
                <a:latin typeface="Arial"/>
                <a:ea typeface="Arial"/>
                <a:cs typeface="Arial"/>
              </a:rPr>
              <a:t>Les sociétés doivent tenir des registres financiers exacts.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a16="http://schemas.microsoft.com/office/drawing/2014/main" xmlns="" id="{58107185-5C83-1144-B172-67E351BA5005}"/>
              </a:ext>
            </a:extLst>
          </p:cNvPr>
          <p:cNvSpPr txBox="1"/>
          <p:nvPr/>
        </p:nvSpPr>
        <p:spPr>
          <a:xfrm>
            <a:off x="381001" y="2112174"/>
            <a:ext cx="2666999" cy="2439129"/>
          </a:xfrm>
          <a:prstGeom prst="rect">
            <a:avLst/>
          </a:prstGeom>
          <a:noFill/>
        </p:spPr>
        <p:txBody>
          <a:bodyPr wrap="square" numCol="1" rtlCol="0">
            <a:spAutoFit/>
          </a:bodyPr>
          <a:lstStyle/>
          <a:p>
            <a:pPr>
              <a:spcAft>
                <a:spcPts val="500"/>
              </a:spcAft>
            </a:pPr>
            <a:r>
              <a:rPr lang="fr-FR" sz="1400" b="0" i="0" strike="noStrike" cap="none" spc="0" baseline="0" dirty="0">
                <a:solidFill>
                  <a:srgbClr val="006D6F"/>
                </a:solidFill>
                <a:effectLst/>
                <a:latin typeface="Arial"/>
                <a:ea typeface="Arial"/>
                <a:cs typeface="Arial"/>
              </a:rPr>
              <a:t>Vous </a:t>
            </a:r>
            <a:r>
              <a:rPr lang="fr-FR" sz="1400" b="1" i="0" strike="noStrike" cap="none" spc="0" baseline="0" dirty="0">
                <a:solidFill>
                  <a:srgbClr val="006D6F"/>
                </a:solidFill>
                <a:effectLst/>
                <a:latin typeface="Arial"/>
                <a:ea typeface="Arial"/>
                <a:cs typeface="Arial"/>
              </a:rPr>
              <a:t>devez</a:t>
            </a:r>
            <a:r>
              <a:rPr lang="fr-FR" sz="1400" b="0" i="0" strike="noStrike" cap="none" spc="0" baseline="0" dirty="0">
                <a:solidFill>
                  <a:srgbClr val="006D6F"/>
                </a:solidFill>
                <a:effectLst/>
                <a:latin typeface="Arial"/>
                <a:ea typeface="Arial"/>
                <a:cs typeface="Arial"/>
              </a:rPr>
              <a:t> :</a:t>
            </a:r>
          </a:p>
          <a:p>
            <a:pPr marL="285750" indent="-285750">
              <a:spcAft>
                <a:spcPts val="500"/>
              </a:spcAft>
              <a:buClr>
                <a:schemeClr val="accent2"/>
              </a:buClr>
              <a:buBlip>
                <a:blip r:embed="rId5"/>
              </a:buBlip>
            </a:pPr>
            <a:r>
              <a:rPr lang="fr-FR" sz="1400" b="0" i="0" strike="noStrike" cap="none" spc="0" baseline="0" dirty="0">
                <a:solidFill>
                  <a:srgbClr val="181818"/>
                </a:solidFill>
                <a:effectLst/>
                <a:latin typeface="Arial"/>
                <a:ea typeface="Arial"/>
                <a:cs typeface="Arial"/>
              </a:rPr>
              <a:t>Décrire de manière précise et complète les transactions dans vos registres</a:t>
            </a:r>
          </a:p>
          <a:p>
            <a:pPr marL="285750" indent="-285750">
              <a:spcAft>
                <a:spcPts val="500"/>
              </a:spcAft>
              <a:buClr>
                <a:schemeClr val="accent2"/>
              </a:buClr>
              <a:buBlip>
                <a:blip r:embed="rId5"/>
              </a:buBlip>
            </a:pPr>
            <a:r>
              <a:rPr lang="fr-FR" sz="1400" b="0" i="0" strike="noStrike" cap="none" spc="0" baseline="0" dirty="0">
                <a:solidFill>
                  <a:srgbClr val="181818"/>
                </a:solidFill>
                <a:effectLst/>
                <a:latin typeface="Arial"/>
                <a:ea typeface="Arial"/>
                <a:cs typeface="Arial"/>
              </a:rPr>
              <a:t>Tenir des registres précis et transparents de toutes les dépenses</a:t>
            </a:r>
          </a:p>
          <a:p>
            <a:pPr marL="285750" indent="-285750">
              <a:spcAft>
                <a:spcPts val="500"/>
              </a:spcAft>
              <a:buClr>
                <a:schemeClr val="accent2"/>
              </a:buClr>
              <a:buBlip>
                <a:blip r:embed="rId5"/>
              </a:buBlip>
            </a:pPr>
            <a:r>
              <a:rPr lang="fr-FR" sz="1400" b="0" i="0" strike="noStrike" cap="none" spc="0" baseline="0" dirty="0">
                <a:solidFill>
                  <a:srgbClr val="181818"/>
                </a:solidFill>
                <a:effectLst/>
                <a:latin typeface="Arial"/>
                <a:ea typeface="Arial"/>
                <a:cs typeface="Arial"/>
              </a:rPr>
              <a:t>Détailler les produits et les activités promotionnelles dans vos registres</a:t>
            </a:r>
          </a:p>
        </p:txBody>
      </p:sp>
      <p:sp>
        <p:nvSpPr>
          <p:cNvPr id="16" name="TextBox 15">
            <a:extLst>
              <a:ext uri="{FF2B5EF4-FFF2-40B4-BE49-F238E27FC236}">
                <a16:creationId xmlns:a16="http://schemas.microsoft.com/office/drawing/2014/main" xmlns="" id="{8134F3A5-67F2-4646-AEE1-BFE25D41CBC1}"/>
              </a:ext>
            </a:extLst>
          </p:cNvPr>
          <p:cNvSpPr txBox="1"/>
          <p:nvPr/>
        </p:nvSpPr>
        <p:spPr>
          <a:xfrm>
            <a:off x="3758148" y="2112174"/>
            <a:ext cx="4395253" cy="3126497"/>
          </a:xfrm>
          <a:prstGeom prst="rect">
            <a:avLst/>
          </a:prstGeom>
          <a:noFill/>
        </p:spPr>
        <p:txBody>
          <a:bodyPr wrap="square" numCol="1" rtlCol="0">
            <a:spAutoFit/>
          </a:bodyPr>
          <a:lstStyle/>
          <a:p>
            <a:pPr>
              <a:spcAft>
                <a:spcPts val="500"/>
              </a:spcAft>
            </a:pPr>
            <a:r>
              <a:rPr lang="fr-FR" sz="1400" b="0" i="0" strike="noStrike" cap="none" spc="0" baseline="0" dirty="0">
                <a:solidFill>
                  <a:srgbClr val="006D6F"/>
                </a:solidFill>
                <a:effectLst/>
                <a:latin typeface="Arial"/>
                <a:ea typeface="Arial"/>
                <a:cs typeface="Arial"/>
              </a:rPr>
              <a:t>Vous </a:t>
            </a:r>
            <a:r>
              <a:rPr lang="fr-FR" sz="1400" b="1" i="0" strike="noStrike" cap="none" spc="0" baseline="0" dirty="0">
                <a:solidFill>
                  <a:srgbClr val="006D6F"/>
                </a:solidFill>
                <a:effectLst/>
                <a:latin typeface="Arial"/>
                <a:ea typeface="Arial"/>
                <a:cs typeface="Arial"/>
              </a:rPr>
              <a:t>ne devez pas</a:t>
            </a:r>
            <a:r>
              <a:rPr lang="fr-FR" sz="1400" b="0" i="0" strike="noStrike" cap="none" spc="0" baseline="0" dirty="0">
                <a:solidFill>
                  <a:srgbClr val="006D6F"/>
                </a:solidFill>
                <a:effectLst/>
                <a:latin typeface="Arial"/>
                <a:ea typeface="Arial"/>
                <a:cs typeface="Arial"/>
              </a:rPr>
              <a:t> :</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Créer de faux enregistrements ou documents</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Créer de comptes frauduleux</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Dissimuler des paiements ou des cadeaux dans le coût du produit ou les réductions proposés</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Fournir de faux documents ou d’autres informations frauduleuses</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Créer des descriptions intentionnellement vagues pour dissimuler des dépenses ou des paiements irréguliers</a:t>
            </a:r>
          </a:p>
          <a:p>
            <a:pPr marL="285750" indent="-285750">
              <a:spcAft>
                <a:spcPts val="500"/>
              </a:spcAft>
              <a:buClr>
                <a:schemeClr val="accent2"/>
              </a:buClr>
              <a:buBlip>
                <a:blip r:embed="rId6"/>
              </a:buBlip>
            </a:pPr>
            <a:r>
              <a:rPr lang="fr-FR" sz="1400" b="0" i="0" strike="noStrike" cap="none" spc="0" baseline="0" dirty="0">
                <a:solidFill>
                  <a:srgbClr val="181818"/>
                </a:solidFill>
                <a:effectLst/>
                <a:latin typeface="Arial"/>
                <a:ea typeface="Arial"/>
                <a:cs typeface="Arial"/>
              </a:rPr>
              <a:t>Faire une description erronée des paiements</a:t>
            </a:r>
          </a:p>
          <a:p>
            <a:pPr marL="285750" indent="-285750">
              <a:spcAft>
                <a:spcPts val="500"/>
              </a:spcAft>
              <a:buClr>
                <a:schemeClr val="accent2"/>
              </a:buClr>
              <a:buFont typeface="Arial" panose="020B0604020202020204" pitchFamily="34" charset="0"/>
              <a:buChar char="•"/>
            </a:pPr>
            <a:endParaRPr lang="en-US" sz="14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xmlns=""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Interactions avec les professionnels de santé et les fonctionnaires</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879252"/>
            <a:ext cx="6629400" cy="2971800"/>
          </a:xfrm>
          <a:prstGeom prst="rect">
            <a:avLst/>
          </a:prstGeom>
          <a:noFill/>
        </p:spPr>
        <p:txBody>
          <a:bodyPr wrap="square" numCol="1" rtlCol="0">
            <a:spAutoFit/>
          </a:bodyPr>
          <a:lstStyle/>
          <a:p>
            <a:pPr>
              <a:spcAft>
                <a:spcPts val="500"/>
              </a:spcAft>
            </a:pPr>
            <a:r>
              <a:rPr lang="fr-FR" sz="2000" b="0" i="0" strike="noStrike" cap="none" spc="0" baseline="0" dirty="0">
                <a:solidFill>
                  <a:srgbClr val="181818"/>
                </a:solidFill>
                <a:effectLst/>
                <a:latin typeface="Arial"/>
                <a:ea typeface="Arial"/>
                <a:cs typeface="Arial"/>
              </a:rPr>
              <a:t>Lorsque les interactions avec des professionnels de santé (</a:t>
            </a:r>
            <a:r>
              <a:rPr lang="fr-FR" sz="2000" b="0" i="0" strike="noStrike" cap="none" spc="0" baseline="0" dirty="0" err="1">
                <a:solidFill>
                  <a:srgbClr val="181818"/>
                </a:solidFill>
                <a:effectLst/>
                <a:latin typeface="Arial"/>
                <a:ea typeface="Arial"/>
                <a:cs typeface="Arial"/>
              </a:rPr>
              <a:t>Healthcare</a:t>
            </a:r>
            <a:r>
              <a:rPr lang="fr-FR" sz="2000" b="0" i="0" strike="noStrike" cap="none" spc="0" baseline="0" dirty="0">
                <a:solidFill>
                  <a:srgbClr val="181818"/>
                </a:solidFill>
                <a:effectLst/>
                <a:latin typeface="Arial"/>
                <a:ea typeface="Arial"/>
                <a:cs typeface="Arial"/>
              </a:rPr>
              <a:t> </a:t>
            </a:r>
            <a:r>
              <a:rPr lang="fr-FR" sz="2000" b="0" i="0" strike="noStrike" cap="none" spc="0" baseline="0" dirty="0" err="1">
                <a:solidFill>
                  <a:srgbClr val="181818"/>
                </a:solidFill>
                <a:effectLst/>
                <a:latin typeface="Arial"/>
                <a:ea typeface="Arial"/>
                <a:cs typeface="Arial"/>
              </a:rPr>
              <a:t>Professionals</a:t>
            </a:r>
            <a:r>
              <a:rPr lang="fr-FR" sz="2000" b="0" i="0" strike="noStrike" cap="none" spc="0" baseline="0" dirty="0">
                <a:solidFill>
                  <a:srgbClr val="181818"/>
                </a:solidFill>
                <a:effectLst/>
                <a:latin typeface="Arial"/>
                <a:ea typeface="Arial"/>
                <a:cs typeface="Arial"/>
              </a:rPr>
              <a:t>, </a:t>
            </a:r>
            <a:r>
              <a:rPr lang="fr-FR" sz="2000" b="0" i="0" strike="noStrike" cap="none" spc="0" baseline="0" dirty="0" err="1">
                <a:solidFill>
                  <a:srgbClr val="181818"/>
                </a:solidFill>
                <a:effectLst/>
                <a:latin typeface="Arial"/>
                <a:ea typeface="Arial"/>
                <a:cs typeface="Arial"/>
              </a:rPr>
              <a:t>HCP</a:t>
            </a:r>
            <a:r>
              <a:rPr lang="fr-FR" sz="2000" b="0" i="0" strike="noStrike" cap="none" spc="0" baseline="0" dirty="0">
                <a:solidFill>
                  <a:srgbClr val="181818"/>
                </a:solidFill>
                <a:effectLst/>
                <a:latin typeface="Arial"/>
                <a:ea typeface="Arial"/>
                <a:cs typeface="Arial"/>
              </a:rPr>
              <a:t>) ou des fonctionnaires (</a:t>
            </a:r>
            <a:r>
              <a:rPr lang="fr-FR" sz="2000" b="0" i="0" strike="noStrike" cap="none" spc="0" baseline="0" dirty="0" err="1">
                <a:solidFill>
                  <a:srgbClr val="181818"/>
                </a:solidFill>
                <a:effectLst/>
                <a:latin typeface="Arial"/>
                <a:ea typeface="Arial"/>
                <a:cs typeface="Arial"/>
              </a:rPr>
              <a:t>Government</a:t>
            </a:r>
            <a:r>
              <a:rPr lang="fr-FR" sz="2000" b="0" i="0" strike="noStrike" cap="none" spc="0" baseline="0" dirty="0">
                <a:solidFill>
                  <a:srgbClr val="181818"/>
                </a:solidFill>
                <a:effectLst/>
                <a:latin typeface="Arial"/>
                <a:ea typeface="Arial"/>
                <a:cs typeface="Arial"/>
              </a:rPr>
              <a:t> </a:t>
            </a:r>
            <a:r>
              <a:rPr lang="fr-FR" sz="2000" b="0" i="0" strike="noStrike" cap="none" spc="0" baseline="0" dirty="0" err="1">
                <a:solidFill>
                  <a:srgbClr val="181818"/>
                </a:solidFill>
                <a:effectLst/>
                <a:latin typeface="Arial"/>
                <a:ea typeface="Arial"/>
                <a:cs typeface="Arial"/>
              </a:rPr>
              <a:t>Officials</a:t>
            </a:r>
            <a:r>
              <a:rPr lang="fr-FR" sz="2000" b="0" i="0" strike="noStrike" cap="none" spc="0" baseline="0" dirty="0">
                <a:solidFill>
                  <a:srgbClr val="181818"/>
                </a:solidFill>
                <a:effectLst/>
                <a:latin typeface="Arial"/>
                <a:ea typeface="Arial"/>
                <a:cs typeface="Arial"/>
              </a:rPr>
              <a:t>, GO) impliquent des paiements, repas, voyages ou tout autre avantage pour le </a:t>
            </a:r>
            <a:r>
              <a:rPr lang="fr-FR" sz="2000" b="0" i="0" strike="noStrike" cap="none" spc="0" baseline="0" dirty="0" err="1">
                <a:solidFill>
                  <a:srgbClr val="181818"/>
                </a:solidFill>
                <a:effectLst/>
                <a:latin typeface="Arial"/>
                <a:ea typeface="Arial"/>
                <a:cs typeface="Arial"/>
              </a:rPr>
              <a:t>HCP</a:t>
            </a:r>
            <a:r>
              <a:rPr lang="fr-FR" sz="2000" b="0" i="0" strike="noStrike" cap="none" spc="0" baseline="0" dirty="0">
                <a:solidFill>
                  <a:srgbClr val="181818"/>
                </a:solidFill>
                <a:effectLst/>
                <a:latin typeface="Arial"/>
                <a:ea typeface="Arial"/>
                <a:cs typeface="Arial"/>
              </a:rPr>
              <a:t>, vous devez vous assurer que ces avantages sont autorisés par les lois et règlements applicables, qu’ils sont justifiés par un besoin professionnel légitime et documenté, et qu’ils sont autorisés par écrit dans un contrat conclu avec vous. </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de santé et les fonctionnaires</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879252"/>
            <a:ext cx="8077199" cy="3126497"/>
          </a:xfrm>
          <a:prstGeom prst="rect">
            <a:avLst/>
          </a:prstGeom>
          <a:noFill/>
        </p:spPr>
        <p:txBody>
          <a:bodyPr wrap="square" numCol="1" rtlCol="0">
            <a:spAutoFit/>
          </a:bodyPr>
          <a:lstStyle/>
          <a:p>
            <a:pPr>
              <a:spcAft>
                <a:spcPts val="500"/>
              </a:spcAft>
            </a:pPr>
            <a:r>
              <a:rPr lang="fr-FR" sz="1400" b="1" i="0" strike="noStrike" cap="none" spc="0" baseline="0" dirty="0">
                <a:solidFill>
                  <a:srgbClr val="181818"/>
                </a:solidFill>
                <a:effectLst/>
                <a:latin typeface="Arial"/>
                <a:ea typeface="Arial"/>
                <a:cs typeface="Arial"/>
              </a:rPr>
              <a:t>Les avantages ne doivent pas excéder ce qui est nécessaire pour assurer l’interaction et ils ne doivent jamais être accordés pour récompenser des affaires ou comme condition pour des ventes ou des recommandations futures.</a:t>
            </a:r>
          </a:p>
          <a:p>
            <a:pPr>
              <a:spcAft>
                <a:spcPts val="500"/>
              </a:spcAft>
            </a:pPr>
            <a:r>
              <a:rPr lang="fr-FR" sz="1400" b="0" i="0" strike="noStrike" cap="none" spc="0" baseline="0" dirty="0">
                <a:solidFill>
                  <a:srgbClr val="181818"/>
                </a:solidFill>
                <a:effectLst/>
                <a:latin typeface="Arial"/>
                <a:ea typeface="Arial"/>
                <a:cs typeface="Arial"/>
              </a:rPr>
              <a:t>Lorsque vous travaillez avec des professionnels de santé et des fonctionnaires, méfiez-vous des « signaux d'alarme » qui peuvent être une preuve de corruption potentielle. Par exemple, un professionnel de santé / ou un fonctionnaire :</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Vous propose de relier les paiements au chiffre d’affaires.</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Mentionne des relations personnelles avec une entité publique ou avec un fonctionnaire.</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A une réputation douteuse.</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Vous garantit que vous remporterez un appel d’offres ou une offre de contrat.</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Demande que le paiement soit versé dans un autre pays que le sien.</a:t>
            </a:r>
          </a:p>
          <a:p>
            <a:pPr marL="285750" indent="-285750">
              <a:spcAft>
                <a:spcPts val="500"/>
              </a:spcAft>
              <a:buClr>
                <a:schemeClr val="accent2"/>
              </a:buClr>
              <a:buFont typeface="Arial" panose="020B0604020202020204" pitchFamily="34" charset="0"/>
              <a:buChar char="•"/>
            </a:pPr>
            <a:r>
              <a:rPr lang="fr-FR" sz="1400" b="0" i="0" strike="noStrike" cap="none" spc="0" baseline="0" dirty="0">
                <a:solidFill>
                  <a:srgbClr val="181818"/>
                </a:solidFill>
                <a:effectLst/>
                <a:latin typeface="Arial"/>
                <a:ea typeface="Arial"/>
                <a:cs typeface="Arial"/>
              </a:rPr>
              <a:t>Refuse de vous fournir des reçus en bonne et due forme pour les dépenses.</a:t>
            </a:r>
            <a:endParaRPr lang="en-US" sz="14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de santé et les fonctionnaires</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879252"/>
            <a:ext cx="7010399" cy="640080"/>
          </a:xfrm>
          <a:prstGeom prst="rect">
            <a:avLst/>
          </a:prstGeom>
          <a:noFill/>
        </p:spPr>
        <p:txBody>
          <a:bodyPr wrap="square" numCol="1" rtlCol="0">
            <a:spAutoFit/>
          </a:bodyPr>
          <a:lstStyle/>
          <a:p>
            <a:pPr>
              <a:spcAft>
                <a:spcPts val="500"/>
              </a:spcAft>
            </a:pPr>
            <a:r>
              <a:rPr lang="fr-FR" sz="1800" b="0" i="0" strike="noStrike" cap="none" spc="0" baseline="0">
                <a:solidFill>
                  <a:srgbClr val="181818"/>
                </a:solidFill>
                <a:effectLst/>
                <a:latin typeface="Arial"/>
                <a:ea typeface="Arial"/>
                <a:cs typeface="Arial"/>
              </a:rPr>
              <a:t>Toutes vos interactions avec des professionnels de santé ou des fonctionnaires doivent être basées sur </a:t>
            </a:r>
            <a:r>
              <a:rPr lang="fr-FR" sz="1800" b="1" i="0" strike="noStrike" cap="none" spc="0" baseline="0">
                <a:solidFill>
                  <a:srgbClr val="181818"/>
                </a:solidFill>
                <a:effectLst/>
                <a:latin typeface="Arial"/>
                <a:ea typeface="Arial"/>
                <a:cs typeface="Arial"/>
              </a:rPr>
              <a:t>cinq grands principes</a:t>
            </a:r>
            <a:r>
              <a:rPr lang="fr-FR" sz="1800" b="0" i="0" strike="noStrike" cap="none" spc="0" baseline="0">
                <a:solidFill>
                  <a:srgbClr val="181818"/>
                </a:solidFill>
                <a:effectLst/>
                <a:latin typeface="Arial"/>
                <a:ea typeface="Arial"/>
                <a:cs typeface="Arial"/>
              </a:rPr>
              <a:t> :</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2" name="TextBox 1">
            <a:extLst>
              <a:ext uri="{FF2B5EF4-FFF2-40B4-BE49-F238E27FC236}">
                <a16:creationId xmlns:a16="http://schemas.microsoft.com/office/drawing/2014/main" xmlns="" id="{1081AE7E-6963-644F-81E0-9F359291A900}"/>
              </a:ext>
            </a:extLst>
          </p:cNvPr>
          <p:cNvSpPr txBox="1"/>
          <p:nvPr/>
        </p:nvSpPr>
        <p:spPr>
          <a:xfrm>
            <a:off x="76200" y="2313622"/>
            <a:ext cx="817880" cy="1463040"/>
          </a:xfrm>
          <a:prstGeom prst="rect">
            <a:avLst/>
          </a:prstGeom>
          <a:noFill/>
        </p:spPr>
        <p:txBody>
          <a:bodyPr wrap="none" rtlCol="0">
            <a:spAutoFit/>
          </a:bodyPr>
          <a:lstStyle/>
          <a:p>
            <a:r>
              <a:rPr lang="fr-FR" sz="9000" b="0" i="0" strike="noStrike" cap="none" spc="0" baseline="0">
                <a:solidFill>
                  <a:srgbClr val="A4EDF5">
                    <a:alpha val="60000"/>
                  </a:srgbClr>
                </a:solidFill>
                <a:effectLst/>
                <a:latin typeface="Arial"/>
                <a:ea typeface="Arial"/>
                <a:cs typeface="Arial"/>
              </a:rPr>
              <a:t>1</a:t>
            </a:r>
            <a:endParaRPr lang="en-US" sz="9000">
              <a:solidFill>
                <a:srgbClr val="A4EDF5">
                  <a:alpha val="60000"/>
                </a:srgbClr>
              </a:solidFill>
            </a:endParaRPr>
          </a:p>
        </p:txBody>
      </p:sp>
      <p:sp>
        <p:nvSpPr>
          <p:cNvPr id="15" name="TextBox 14">
            <a:extLst>
              <a:ext uri="{FF2B5EF4-FFF2-40B4-BE49-F238E27FC236}">
                <a16:creationId xmlns:a16="http://schemas.microsoft.com/office/drawing/2014/main" xmlns="" id="{B8F1DF9A-050F-9C4F-89D5-E183C44B39BF}"/>
              </a:ext>
            </a:extLst>
          </p:cNvPr>
          <p:cNvSpPr txBox="1"/>
          <p:nvPr/>
        </p:nvSpPr>
        <p:spPr>
          <a:xfrm>
            <a:off x="1905000" y="2313622"/>
            <a:ext cx="817880" cy="1463040"/>
          </a:xfrm>
          <a:prstGeom prst="rect">
            <a:avLst/>
          </a:prstGeom>
          <a:noFill/>
        </p:spPr>
        <p:txBody>
          <a:bodyPr wrap="none" rtlCol="0">
            <a:spAutoFit/>
          </a:bodyPr>
          <a:lstStyle/>
          <a:p>
            <a:r>
              <a:rPr lang="fr-FR" sz="9000" b="0" i="0" strike="noStrike" cap="none" spc="0" baseline="0">
                <a:solidFill>
                  <a:srgbClr val="A4EDF5">
                    <a:alpha val="60000"/>
                  </a:srgbClr>
                </a:solidFill>
                <a:effectLst/>
                <a:latin typeface="Arial"/>
                <a:ea typeface="Arial"/>
                <a:cs typeface="Arial"/>
              </a:rPr>
              <a:t>2</a:t>
            </a:r>
            <a:endParaRPr lang="en-US" sz="9000">
              <a:solidFill>
                <a:srgbClr val="A4EDF5">
                  <a:alpha val="60000"/>
                </a:srgbClr>
              </a:solidFill>
            </a:endParaRPr>
          </a:p>
        </p:txBody>
      </p:sp>
      <p:sp>
        <p:nvSpPr>
          <p:cNvPr id="17" name="TextBox 16">
            <a:extLst>
              <a:ext uri="{FF2B5EF4-FFF2-40B4-BE49-F238E27FC236}">
                <a16:creationId xmlns:a16="http://schemas.microsoft.com/office/drawing/2014/main" xmlns="" id="{F5002201-501B-1F46-90AD-B4446D4A47D8}"/>
              </a:ext>
            </a:extLst>
          </p:cNvPr>
          <p:cNvSpPr txBox="1"/>
          <p:nvPr/>
        </p:nvSpPr>
        <p:spPr>
          <a:xfrm>
            <a:off x="3734237" y="2313622"/>
            <a:ext cx="817880" cy="1463040"/>
          </a:xfrm>
          <a:prstGeom prst="rect">
            <a:avLst/>
          </a:prstGeom>
          <a:noFill/>
        </p:spPr>
        <p:txBody>
          <a:bodyPr wrap="none" rtlCol="0">
            <a:spAutoFit/>
          </a:bodyPr>
          <a:lstStyle/>
          <a:p>
            <a:r>
              <a:rPr lang="fr-FR" sz="9000" b="0" i="0" strike="noStrike" cap="none" spc="0" baseline="0">
                <a:solidFill>
                  <a:srgbClr val="A4EDF5">
                    <a:alpha val="60000"/>
                  </a:srgbClr>
                </a:solidFill>
                <a:effectLst/>
                <a:latin typeface="Arial"/>
                <a:ea typeface="Arial"/>
                <a:cs typeface="Arial"/>
              </a:rPr>
              <a:t>3</a:t>
            </a:r>
            <a:endParaRPr lang="en-US" sz="9000">
              <a:solidFill>
                <a:srgbClr val="A4EDF5">
                  <a:alpha val="60000"/>
                </a:srgbClr>
              </a:solidFill>
            </a:endParaRPr>
          </a:p>
        </p:txBody>
      </p:sp>
      <p:sp>
        <p:nvSpPr>
          <p:cNvPr id="18" name="TextBox 17">
            <a:extLst>
              <a:ext uri="{FF2B5EF4-FFF2-40B4-BE49-F238E27FC236}">
                <a16:creationId xmlns:a16="http://schemas.microsoft.com/office/drawing/2014/main" xmlns="" id="{1D0BCDD0-7FB6-4541-91F9-EA891A03DF5B}"/>
              </a:ext>
            </a:extLst>
          </p:cNvPr>
          <p:cNvSpPr txBox="1"/>
          <p:nvPr/>
        </p:nvSpPr>
        <p:spPr>
          <a:xfrm>
            <a:off x="5486400" y="2313622"/>
            <a:ext cx="817880" cy="1463040"/>
          </a:xfrm>
          <a:prstGeom prst="rect">
            <a:avLst/>
          </a:prstGeom>
          <a:noFill/>
        </p:spPr>
        <p:txBody>
          <a:bodyPr wrap="none" rtlCol="0">
            <a:spAutoFit/>
          </a:bodyPr>
          <a:lstStyle/>
          <a:p>
            <a:r>
              <a:rPr lang="fr-FR" sz="9000" b="0" i="0" strike="noStrike" cap="none" spc="0" baseline="0">
                <a:solidFill>
                  <a:srgbClr val="A4EDF5">
                    <a:alpha val="60000"/>
                  </a:srgbClr>
                </a:solidFill>
                <a:effectLst/>
                <a:latin typeface="Arial"/>
                <a:ea typeface="Arial"/>
                <a:cs typeface="Arial"/>
              </a:rPr>
              <a:t>4</a:t>
            </a:r>
            <a:endParaRPr lang="en-US" sz="9000">
              <a:solidFill>
                <a:srgbClr val="A4EDF5">
                  <a:alpha val="60000"/>
                </a:srgbClr>
              </a:solidFill>
            </a:endParaRPr>
          </a:p>
        </p:txBody>
      </p:sp>
      <p:sp>
        <p:nvSpPr>
          <p:cNvPr id="20" name="TextBox 19">
            <a:extLst>
              <a:ext uri="{FF2B5EF4-FFF2-40B4-BE49-F238E27FC236}">
                <a16:creationId xmlns:a16="http://schemas.microsoft.com/office/drawing/2014/main" xmlns="" id="{F11B76A1-CC91-9146-9897-3A666F1DB60D}"/>
              </a:ext>
            </a:extLst>
          </p:cNvPr>
          <p:cNvSpPr txBox="1"/>
          <p:nvPr/>
        </p:nvSpPr>
        <p:spPr>
          <a:xfrm>
            <a:off x="7336511" y="2343150"/>
            <a:ext cx="817880" cy="1463040"/>
          </a:xfrm>
          <a:prstGeom prst="rect">
            <a:avLst/>
          </a:prstGeom>
          <a:noFill/>
        </p:spPr>
        <p:txBody>
          <a:bodyPr wrap="none" rtlCol="0">
            <a:spAutoFit/>
          </a:bodyPr>
          <a:lstStyle/>
          <a:p>
            <a:r>
              <a:rPr lang="fr-FR" sz="9000" b="0" i="0" strike="noStrike" cap="none" spc="0" baseline="0">
                <a:solidFill>
                  <a:srgbClr val="A4EDF5">
                    <a:alpha val="60000"/>
                  </a:srgbClr>
                </a:solidFill>
                <a:effectLst/>
                <a:latin typeface="Arial"/>
                <a:ea typeface="Arial"/>
                <a:cs typeface="Arial"/>
              </a:rPr>
              <a:t>5</a:t>
            </a:r>
            <a:endParaRPr lang="en-US" sz="9000">
              <a:solidFill>
                <a:srgbClr val="A4EDF5">
                  <a:alpha val="60000"/>
                </a:srgbClr>
              </a:solidFill>
            </a:endParaRPr>
          </a:p>
        </p:txBody>
      </p:sp>
      <p:sp>
        <p:nvSpPr>
          <p:cNvPr id="13" name="TextBox 12">
            <a:extLst>
              <a:ext uri="{FF2B5EF4-FFF2-40B4-BE49-F238E27FC236}">
                <a16:creationId xmlns:a16="http://schemas.microsoft.com/office/drawing/2014/main" xmlns="" id="{A26C4FF0-7FA1-474F-8925-F70F972AAEF4}"/>
              </a:ext>
            </a:extLst>
          </p:cNvPr>
          <p:cNvSpPr txBox="1"/>
          <p:nvPr/>
        </p:nvSpPr>
        <p:spPr>
          <a:xfrm>
            <a:off x="458668" y="2912406"/>
            <a:ext cx="1522532" cy="1938992"/>
          </a:xfrm>
          <a:prstGeom prst="rect">
            <a:avLst/>
          </a:prstGeom>
          <a:noFill/>
        </p:spPr>
        <p:txBody>
          <a:bodyPr wrap="square" numCol="1" rtlCol="0">
            <a:spAutoFit/>
          </a:bodyPr>
          <a:lstStyle/>
          <a:p>
            <a:pPr>
              <a:spcAft>
                <a:spcPts val="500"/>
              </a:spcAft>
            </a:pPr>
            <a:r>
              <a:rPr lang="fr-FR" sz="1200" b="0" i="0" strike="noStrike" cap="none" spc="0" baseline="0" dirty="0">
                <a:solidFill>
                  <a:srgbClr val="181818"/>
                </a:solidFill>
                <a:effectLst/>
                <a:latin typeface="Arial"/>
                <a:ea typeface="Arial"/>
                <a:cs typeface="Arial"/>
              </a:rPr>
              <a:t>Vous ne devez </a:t>
            </a:r>
            <a:r>
              <a:rPr lang="fr-FR" sz="1200" b="0" i="0" u="sng" strike="noStrike" cap="none" spc="0" baseline="0" dirty="0">
                <a:solidFill>
                  <a:srgbClr val="181818"/>
                </a:solidFill>
                <a:effectLst/>
                <a:uFill>
                  <a:solidFill>
                    <a:srgbClr val="71B1A2"/>
                  </a:solidFill>
                </a:uFill>
                <a:latin typeface="Arial"/>
                <a:ea typeface="Arial"/>
                <a:cs typeface="Arial"/>
              </a:rPr>
              <a:t>pas remettre une chose de valeur quelle qu’elle soit à un professionnel de santé/fonctionnaire en échange ou en récompense d’une affaire passée, présente ou future</a:t>
            </a:r>
            <a:r>
              <a:rPr lang="fr-FR" sz="1200" b="0" i="0" strike="noStrike" cap="none" spc="0" baseline="0" dirty="0">
                <a:solidFill>
                  <a:srgbClr val="181818"/>
                </a:solidFill>
                <a:effectLst/>
                <a:latin typeface="Arial"/>
                <a:ea typeface="Arial"/>
                <a:cs typeface="Arial"/>
              </a:rPr>
              <a:t>.</a:t>
            </a:r>
          </a:p>
        </p:txBody>
      </p:sp>
      <p:sp>
        <p:nvSpPr>
          <p:cNvPr id="14" name="TextBox 13">
            <a:extLst>
              <a:ext uri="{FF2B5EF4-FFF2-40B4-BE49-F238E27FC236}">
                <a16:creationId xmlns:a16="http://schemas.microsoft.com/office/drawing/2014/main" xmlns="" id="{9CB20AE4-39C1-9042-8C04-397D87C56392}"/>
              </a:ext>
            </a:extLst>
          </p:cNvPr>
          <p:cNvSpPr txBox="1"/>
          <p:nvPr/>
        </p:nvSpPr>
        <p:spPr>
          <a:xfrm>
            <a:off x="2162900" y="2912406"/>
            <a:ext cx="1723300" cy="1754326"/>
          </a:xfrm>
          <a:prstGeom prst="rect">
            <a:avLst/>
          </a:prstGeom>
          <a:noFill/>
        </p:spPr>
        <p:txBody>
          <a:bodyPr wrap="square" numCol="1" rtlCol="0">
            <a:spAutoFit/>
          </a:bodyPr>
          <a:lstStyle/>
          <a:p>
            <a:pPr>
              <a:spcAft>
                <a:spcPts val="500"/>
              </a:spcAft>
            </a:pPr>
            <a:r>
              <a:rPr lang="fr-FR" sz="1200" b="0" i="0" strike="noStrike" cap="none" spc="0" baseline="0" dirty="0">
                <a:solidFill>
                  <a:srgbClr val="181818"/>
                </a:solidFill>
                <a:effectLst/>
                <a:latin typeface="Arial"/>
                <a:ea typeface="Arial"/>
                <a:cs typeface="Arial"/>
              </a:rPr>
              <a:t>Toute interaction avec un professionnel de santé/fonctionnaire doit être justifiée par un </a:t>
            </a:r>
            <a:r>
              <a:rPr lang="fr-FR" sz="1200" b="0" i="0" u="sng" strike="noStrike" cap="none" spc="0" baseline="0" dirty="0">
                <a:solidFill>
                  <a:srgbClr val="181818"/>
                </a:solidFill>
                <a:effectLst/>
                <a:uFill>
                  <a:solidFill>
                    <a:srgbClr val="71B1A2"/>
                  </a:solidFill>
                </a:uFill>
                <a:latin typeface="Arial"/>
                <a:ea typeface="Arial"/>
                <a:cs typeface="Arial"/>
              </a:rPr>
              <a:t>besoin professionnel légitime, clairement défini</a:t>
            </a:r>
            <a:r>
              <a:rPr lang="fr-FR" sz="1200" b="0" i="0" strike="noStrike" cap="none" spc="0" baseline="0" dirty="0">
                <a:solidFill>
                  <a:srgbClr val="181818"/>
                </a:solidFill>
                <a:effectLst/>
                <a:latin typeface="Arial"/>
                <a:ea typeface="Arial"/>
                <a:cs typeface="Arial"/>
              </a:rPr>
              <a:t> et autorisé par écrit avec votre accord.</a:t>
            </a:r>
          </a:p>
        </p:txBody>
      </p:sp>
      <p:sp>
        <p:nvSpPr>
          <p:cNvPr id="16" name="TextBox 15">
            <a:extLst>
              <a:ext uri="{FF2B5EF4-FFF2-40B4-BE49-F238E27FC236}">
                <a16:creationId xmlns:a16="http://schemas.microsoft.com/office/drawing/2014/main" xmlns="" id="{16443826-2D6C-BA48-A711-73FD31D4D6BE}"/>
              </a:ext>
            </a:extLst>
          </p:cNvPr>
          <p:cNvSpPr txBox="1"/>
          <p:nvPr/>
        </p:nvSpPr>
        <p:spPr>
          <a:xfrm>
            <a:off x="4059912" y="2912406"/>
            <a:ext cx="1426488" cy="1938992"/>
          </a:xfrm>
          <a:prstGeom prst="rect">
            <a:avLst/>
          </a:prstGeom>
          <a:noFill/>
        </p:spPr>
        <p:txBody>
          <a:bodyPr wrap="square" numCol="1" rtlCol="0">
            <a:spAutoFit/>
          </a:bodyPr>
          <a:lstStyle/>
          <a:p>
            <a:pPr>
              <a:spcAft>
                <a:spcPts val="500"/>
              </a:spcAft>
            </a:pPr>
            <a:r>
              <a:rPr lang="fr-FR" sz="1200" b="0" i="0" strike="noStrike" cap="none" spc="0" baseline="0" dirty="0">
                <a:solidFill>
                  <a:srgbClr val="181818"/>
                </a:solidFill>
                <a:effectLst/>
                <a:latin typeface="Arial"/>
                <a:ea typeface="Arial"/>
                <a:cs typeface="Arial"/>
              </a:rPr>
              <a:t>Vous ne devez engager que des professionnels de santé/ fonctionnaires dont </a:t>
            </a:r>
            <a:r>
              <a:rPr lang="fr-FR" sz="1200" b="0" i="0" u="sng" strike="noStrike" cap="none" spc="0" baseline="0" dirty="0">
                <a:solidFill>
                  <a:srgbClr val="181818"/>
                </a:solidFill>
                <a:effectLst/>
                <a:uFill>
                  <a:solidFill>
                    <a:srgbClr val="71B1A2"/>
                  </a:solidFill>
                </a:uFill>
                <a:latin typeface="Arial"/>
                <a:ea typeface="Arial"/>
                <a:cs typeface="Arial"/>
              </a:rPr>
              <a:t>l’expertise et l’expérience correspondent aux besoins de la société</a:t>
            </a:r>
            <a:r>
              <a:rPr lang="fr-FR" sz="1200" b="0" i="0" strike="noStrike" cap="none" spc="0" baseline="0" dirty="0">
                <a:solidFill>
                  <a:srgbClr val="181818"/>
                </a:solidFill>
                <a:effectLst/>
                <a:latin typeface="Arial"/>
                <a:ea typeface="Arial"/>
                <a:cs typeface="Arial"/>
              </a:rPr>
              <a:t>.</a:t>
            </a:r>
          </a:p>
        </p:txBody>
      </p:sp>
      <p:sp>
        <p:nvSpPr>
          <p:cNvPr id="19" name="TextBox 18">
            <a:extLst>
              <a:ext uri="{FF2B5EF4-FFF2-40B4-BE49-F238E27FC236}">
                <a16:creationId xmlns:a16="http://schemas.microsoft.com/office/drawing/2014/main" xmlns="" id="{1D666ED1-6915-6D4A-93BF-D677B0230554}"/>
              </a:ext>
            </a:extLst>
          </p:cNvPr>
          <p:cNvSpPr txBox="1"/>
          <p:nvPr/>
        </p:nvSpPr>
        <p:spPr>
          <a:xfrm>
            <a:off x="5736312" y="2912406"/>
            <a:ext cx="1655088" cy="2187778"/>
          </a:xfrm>
          <a:prstGeom prst="rect">
            <a:avLst/>
          </a:prstGeom>
          <a:noFill/>
        </p:spPr>
        <p:txBody>
          <a:bodyPr wrap="square" numCol="1" rtlCol="0">
            <a:spAutoFit/>
          </a:bodyPr>
          <a:lstStyle/>
          <a:p>
            <a:pPr>
              <a:spcAft>
                <a:spcPts val="500"/>
              </a:spcAft>
            </a:pPr>
            <a:r>
              <a:rPr lang="fr-FR" sz="1200" b="0" i="0" strike="noStrike" cap="none" spc="0" baseline="0" dirty="0">
                <a:solidFill>
                  <a:srgbClr val="181818"/>
                </a:solidFill>
                <a:effectLst/>
                <a:latin typeface="Arial"/>
                <a:ea typeface="Arial"/>
                <a:cs typeface="Arial"/>
              </a:rPr>
              <a:t>Toute interaction financière avec des professionnels de santé/fonctionnaires doit être conforme aux contrats conclus ; la </a:t>
            </a:r>
            <a:r>
              <a:rPr lang="fr-FR" sz="1200" b="0" i="0" u="sng" strike="noStrike" cap="none" spc="0" baseline="0" dirty="0">
                <a:solidFill>
                  <a:srgbClr val="181818"/>
                </a:solidFill>
                <a:effectLst/>
                <a:uFill>
                  <a:solidFill>
                    <a:srgbClr val="71B1A2"/>
                  </a:solidFill>
                </a:uFill>
                <a:latin typeface="Arial"/>
                <a:ea typeface="Arial"/>
                <a:cs typeface="Arial"/>
              </a:rPr>
              <a:t>rémunération de ces interactions doit être raisonnable pour le marché local</a:t>
            </a:r>
            <a:r>
              <a:rPr lang="fr-FR" sz="1200" b="0" i="0" strike="noStrike" cap="none" spc="0" baseline="0" dirty="0">
                <a:solidFill>
                  <a:srgbClr val="181818"/>
                </a:solidFill>
                <a:effectLst/>
                <a:latin typeface="Arial"/>
                <a:ea typeface="Arial"/>
                <a:cs typeface="Arial"/>
              </a:rPr>
              <a:t>.</a:t>
            </a:r>
          </a:p>
          <a:p>
            <a:pPr>
              <a:spcAft>
                <a:spcPts val="500"/>
              </a:spcAft>
            </a:pPr>
            <a:endParaRPr lang="en-US" sz="120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2E96236-6708-BC41-9F71-D7528DB84DE4}"/>
              </a:ext>
            </a:extLst>
          </p:cNvPr>
          <p:cNvSpPr txBox="1"/>
          <p:nvPr/>
        </p:nvSpPr>
        <p:spPr>
          <a:xfrm>
            <a:off x="7586422" y="2912407"/>
            <a:ext cx="1481377" cy="1754326"/>
          </a:xfrm>
          <a:prstGeom prst="rect">
            <a:avLst/>
          </a:prstGeom>
          <a:noFill/>
        </p:spPr>
        <p:txBody>
          <a:bodyPr wrap="square" numCol="1" rtlCol="0">
            <a:spAutoFit/>
          </a:bodyPr>
          <a:lstStyle/>
          <a:p>
            <a:pPr>
              <a:spcAft>
                <a:spcPts val="500"/>
              </a:spcAft>
            </a:pPr>
            <a:r>
              <a:rPr lang="fr-FR" sz="1200" b="0" i="0" strike="noStrike" cap="none" spc="0" baseline="0" dirty="0">
                <a:solidFill>
                  <a:srgbClr val="181818"/>
                </a:solidFill>
                <a:effectLst/>
                <a:latin typeface="Arial"/>
                <a:ea typeface="Arial"/>
                <a:cs typeface="Arial"/>
              </a:rPr>
              <a:t>Toute transaction financière avec des professionnels de santé/</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fonctionnaires doit être </a:t>
            </a:r>
            <a:r>
              <a:rPr lang="fr-FR" sz="1200" b="0" i="0" u="sng" strike="noStrike" cap="none" spc="0" baseline="0" dirty="0">
                <a:solidFill>
                  <a:srgbClr val="181818"/>
                </a:solidFill>
                <a:effectLst/>
                <a:uFill>
                  <a:solidFill>
                    <a:srgbClr val="71B1A2"/>
                  </a:solidFill>
                </a:uFill>
                <a:latin typeface="Arial"/>
                <a:ea typeface="Arial"/>
                <a:cs typeface="Arial"/>
              </a:rPr>
              <a:t>consignée avec exactitude et avec un niveau de détail suffisant</a:t>
            </a:r>
            <a:r>
              <a:rPr lang="fr-FR" sz="1200" b="0" i="0" strike="noStrike" cap="none" spc="0" baseline="0" dirty="0">
                <a:solidFill>
                  <a:srgbClr val="181818"/>
                </a:solidFill>
                <a:effectLst/>
                <a:latin typeface="Arial"/>
                <a:ea typeface="Arial"/>
                <a:cs typeface="Arial"/>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Signalement d’une préoccupation</a:t>
            </a:r>
          </a:p>
        </p:txBody>
      </p:sp>
      <p:sp>
        <p:nvSpPr>
          <p:cNvPr id="8" name="TextBox 7">
            <a:extLst>
              <a:ext uri="{FF2B5EF4-FFF2-40B4-BE49-F238E27FC236}">
                <a16:creationId xmlns:a16="http://schemas.microsoft.com/office/drawing/2014/main" xmlns="" id="{1C8C89E8-59C8-5749-9887-E81E03073D15}"/>
              </a:ext>
            </a:extLst>
          </p:cNvPr>
          <p:cNvSpPr txBox="1"/>
          <p:nvPr/>
        </p:nvSpPr>
        <p:spPr>
          <a:xfrm>
            <a:off x="381001" y="1581150"/>
            <a:ext cx="7240622" cy="3032760"/>
          </a:xfrm>
          <a:prstGeom prst="rect">
            <a:avLst/>
          </a:prstGeom>
          <a:noFill/>
        </p:spPr>
        <p:txBody>
          <a:bodyPr wrap="square" numCol="1" rtlCol="0">
            <a:spAutoFit/>
          </a:bodyPr>
          <a:lstStyle/>
          <a:p>
            <a:pPr>
              <a:spcAft>
                <a:spcPts val="1000"/>
              </a:spcAft>
            </a:pPr>
            <a:r>
              <a:rPr lang="fr-FR" sz="2100" b="0" i="0" strike="noStrike" cap="none" spc="0" baseline="0" dirty="0">
                <a:solidFill>
                  <a:srgbClr val="181818"/>
                </a:solidFill>
                <a:effectLst/>
                <a:latin typeface="Arial"/>
                <a:ea typeface="Arial"/>
                <a:cs typeface="Arial"/>
              </a:rPr>
              <a:t>Toute violation doit être immédiatement signalée à [</a:t>
            </a:r>
            <a:r>
              <a:rPr lang="fr-FR" sz="2100" dirty="0">
                <a:solidFill>
                  <a:srgbClr val="181818"/>
                </a:solidFill>
                <a:highlight>
                  <a:srgbClr val="FFFF00"/>
                </a:highlight>
                <a:latin typeface="Arial" panose="020B0604020202020204" pitchFamily="34" charset="0"/>
                <a:ea typeface="Arial" panose="020B0604020202020204" pitchFamily="34" charset="0"/>
              </a:rPr>
              <a:t>insérer le nom des personnes ou services concernés</a:t>
            </a:r>
            <a:r>
              <a:rPr lang="fr-FR" sz="2100" b="0" i="0" strike="noStrike" cap="none" spc="0" baseline="0" dirty="0">
                <a:solidFill>
                  <a:srgbClr val="181818"/>
                </a:solidFill>
                <a:effectLst/>
                <a:latin typeface="Arial"/>
                <a:ea typeface="Arial"/>
                <a:cs typeface="Arial"/>
              </a:rPr>
              <a:t>]. </a:t>
            </a:r>
          </a:p>
          <a:p>
            <a:pPr>
              <a:spcAft>
                <a:spcPts val="1000"/>
              </a:spcAft>
            </a:pPr>
            <a:r>
              <a:rPr lang="fr-FR" sz="2100" b="0" i="0" strike="noStrike" cap="none" spc="0" baseline="0" dirty="0">
                <a:solidFill>
                  <a:srgbClr val="181818"/>
                </a:solidFill>
                <a:effectLst/>
                <a:latin typeface="Arial"/>
                <a:ea typeface="Arial"/>
                <a:cs typeface="Arial"/>
              </a:rPr>
              <a:t>Une personne peut faire un signalement de la manière suivante : [</a:t>
            </a:r>
            <a:r>
              <a:rPr lang="fr-FR" sz="2100" dirty="0">
                <a:solidFill>
                  <a:srgbClr val="181818"/>
                </a:solidFill>
                <a:highlight>
                  <a:srgbClr val="FFFF00"/>
                </a:highlight>
                <a:latin typeface="Arial" panose="020B0604020202020204" pitchFamily="34" charset="0"/>
                <a:ea typeface="Arial" panose="020B0604020202020204" pitchFamily="34" charset="0"/>
              </a:rPr>
              <a:t>ajouter les instructions de signalement</a:t>
            </a:r>
            <a:r>
              <a:rPr lang="fr-FR" sz="2100" b="0" i="0" strike="noStrike" cap="none" spc="0" baseline="0" dirty="0">
                <a:solidFill>
                  <a:srgbClr val="181818"/>
                </a:solidFill>
                <a:effectLst/>
                <a:latin typeface="Arial"/>
                <a:ea typeface="Arial"/>
                <a:cs typeface="Arial"/>
              </a:rPr>
              <a:t>].</a:t>
            </a:r>
          </a:p>
          <a:p>
            <a:pPr>
              <a:spcAft>
                <a:spcPts val="1000"/>
              </a:spcAft>
            </a:pPr>
            <a:r>
              <a:rPr lang="fr-FR" sz="2100" b="0" i="0" strike="noStrike" cap="none" spc="0" baseline="0" dirty="0">
                <a:solidFill>
                  <a:srgbClr val="181818"/>
                </a:solidFill>
                <a:effectLst/>
                <a:latin typeface="Arial"/>
                <a:ea typeface="Arial"/>
                <a:cs typeface="Arial"/>
              </a:rPr>
              <a:t>Nous nous assurerons qu’</a:t>
            </a:r>
            <a:r>
              <a:rPr lang="fr-FR" sz="2100" b="0" i="0" u="sng" strike="noStrike" cap="none" spc="0" baseline="0" dirty="0">
                <a:solidFill>
                  <a:srgbClr val="181818"/>
                </a:solidFill>
                <a:effectLst/>
                <a:uFill>
                  <a:solidFill>
                    <a:srgbClr val="181818"/>
                  </a:solidFill>
                </a:uFill>
                <a:latin typeface="Arial"/>
                <a:ea typeface="Arial"/>
                <a:cs typeface="Arial"/>
              </a:rPr>
              <a:t>aucune mesure de représailles</a:t>
            </a:r>
            <a:r>
              <a:rPr lang="fr-FR" sz="2100" b="0" i="0" strike="noStrike" cap="none" spc="0" baseline="0" dirty="0">
                <a:solidFill>
                  <a:srgbClr val="181818"/>
                </a:solidFill>
                <a:effectLst/>
                <a:latin typeface="Arial"/>
                <a:ea typeface="Arial"/>
                <a:cs typeface="Arial"/>
              </a:rPr>
              <a:t> n’est prise à l’encontre d’une personne qui signale, de bonne foi, une faute réelle ou présumée.</a:t>
            </a:r>
          </a:p>
          <a:p>
            <a:pPr>
              <a:spcAft>
                <a:spcPts val="1000"/>
              </a:spcAft>
            </a:pPr>
            <a:r>
              <a:rPr lang="fr-FR" sz="2100" b="0" i="0" strike="noStrike" cap="none" spc="0" baseline="0" dirty="0">
                <a:solidFill>
                  <a:srgbClr val="181818"/>
                </a:solidFill>
                <a:effectLst/>
                <a:latin typeface="Arial"/>
                <a:ea typeface="Arial"/>
                <a:cs typeface="Arial"/>
              </a:rPr>
              <a:t>Nous prenons très au sérieux toute allégation signalée.</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7456" y="203596"/>
            <a:ext cx="544167" cy="544167"/>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SLIDE_COUNT" val="13"/>
  <p:tag name="ARTICULATE_DESIGN_ID_OFFICE THEME" val="vjwyZbDf"/>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740</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Conduire ses activités avec intégrité</vt:lpstr>
      <vt:lpstr>Principaux domaines de compliance mondiale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110</cp:revision>
  <dcterms:created xsi:type="dcterms:W3CDTF">2019-12-09T14:45:42Z</dcterms:created>
  <dcterms:modified xsi:type="dcterms:W3CDTF">2021-12-02T10:53:17Z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282747E4-F5F2-48C4-990F-1526DC1CC33F</vt:lpwstr>
  </property>
  <property fmtid="{D5CDD505-2E9C-101B-9397-08002B2CF9AE}" pid="4" name="ArticulatePath">
    <vt:lpwstr>Key Areas of Global Compliance_fr-FR</vt:lpwstr>
  </property>
</Properties>
</file>